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7"/>
  </p:notesMasterIdLst>
  <p:handoutMasterIdLst>
    <p:handoutMasterId r:id="rId18"/>
  </p:handoutMasterIdLst>
  <p:sldIdLst>
    <p:sldId id="325" r:id="rId5"/>
    <p:sldId id="307" r:id="rId6"/>
    <p:sldId id="324" r:id="rId7"/>
    <p:sldId id="338" r:id="rId8"/>
    <p:sldId id="312" r:id="rId9"/>
    <p:sldId id="339" r:id="rId10"/>
    <p:sldId id="341" r:id="rId11"/>
    <p:sldId id="342" r:id="rId12"/>
    <p:sldId id="343" r:id="rId13"/>
    <p:sldId id="344" r:id="rId14"/>
    <p:sldId id="317" r:id="rId15"/>
    <p:sldId id="32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105" d="100"/>
          <a:sy n="105" d="100"/>
        </p:scale>
        <p:origin x="834" y="114"/>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7/9/2025</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7/9/2025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Tree>
    <p:extLst>
      <p:ext uri="{BB962C8B-B14F-4D97-AF65-F5344CB8AC3E}">
        <p14:creationId xmlns:p14="http://schemas.microsoft.com/office/powerpoint/2010/main" val="1441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Tree>
    <p:extLst>
      <p:ext uri="{BB962C8B-B14F-4D97-AF65-F5344CB8AC3E}">
        <p14:creationId xmlns:p14="http://schemas.microsoft.com/office/powerpoint/2010/main" val="152021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Tree>
    <p:extLst>
      <p:ext uri="{BB962C8B-B14F-4D97-AF65-F5344CB8AC3E}">
        <p14:creationId xmlns:p14="http://schemas.microsoft.com/office/powerpoint/2010/main" val="349583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Tree>
    <p:extLst>
      <p:ext uri="{BB962C8B-B14F-4D97-AF65-F5344CB8AC3E}">
        <p14:creationId xmlns:p14="http://schemas.microsoft.com/office/powerpoint/2010/main" val="183897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6</a:t>
            </a:fld>
            <a:endParaRPr lang="en-US" dirty="0"/>
          </a:p>
        </p:txBody>
      </p:sp>
    </p:spTree>
    <p:extLst>
      <p:ext uri="{BB962C8B-B14F-4D97-AF65-F5344CB8AC3E}">
        <p14:creationId xmlns:p14="http://schemas.microsoft.com/office/powerpoint/2010/main" val="304603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11</a:t>
            </a:fld>
            <a:endParaRPr lang="en-US" dirty="0"/>
          </a:p>
        </p:txBody>
      </p:sp>
    </p:spTree>
    <p:extLst>
      <p:ext uri="{BB962C8B-B14F-4D97-AF65-F5344CB8AC3E}">
        <p14:creationId xmlns:p14="http://schemas.microsoft.com/office/powerpoint/2010/main" val="419420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12</a:t>
            </a:fld>
            <a:endParaRPr lang="en-US" dirty="0"/>
          </a:p>
        </p:txBody>
      </p:sp>
    </p:spTree>
    <p:extLst>
      <p:ext uri="{BB962C8B-B14F-4D97-AF65-F5344CB8AC3E}">
        <p14:creationId xmlns:p14="http://schemas.microsoft.com/office/powerpoint/2010/main" val="425584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3048" y="2138289"/>
            <a:ext cx="12188952"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6962087" y="2143124"/>
            <a:ext cx="5226865"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422177" y="365125"/>
            <a:ext cx="10778937" cy="1325563"/>
          </a:xfrm>
        </p:spPr>
        <p:txBody>
          <a:bodyPr>
            <a:normAutofit/>
          </a:bodyPr>
          <a:lstStyle>
            <a:lvl1pPr>
              <a:defRPr sz="44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422899" y="2350108"/>
            <a:ext cx="10778221" cy="3609461"/>
          </a:xfrm>
        </p:spPr>
        <p:txBody>
          <a:bodyPr anchor="ctr" anchorCtr="0">
            <a:normAutofit/>
          </a:bodyPr>
          <a:lstStyle>
            <a:lvl1pPr>
              <a:buNone/>
              <a:defRPr sz="2400"/>
            </a:lvl1pPr>
            <a:lvl2pPr>
              <a:defRPr sz="2400"/>
            </a:lvl2pPr>
            <a:lvl3pPr>
              <a:defRPr sz="2400"/>
            </a:lvl3pPr>
            <a:lvl4pPr>
              <a:defRPr sz="24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2"/>
            <a:ext cx="5646541" cy="5295371"/>
          </a:xfrm>
        </p:spPr>
        <p:txBody>
          <a:bodyPr anchor="ctr" anchorCtr="0">
            <a:normAutofit/>
          </a:bodyPr>
          <a:lstStyle>
            <a:lvl1pPr>
              <a:defRPr sz="4400"/>
            </a:lvl1pPr>
          </a:lstStyle>
          <a:p>
            <a:pPr algn="l">
              <a:lnSpc>
                <a:spcPts val="5800"/>
              </a:lnSpc>
            </a:pPr>
            <a:r>
              <a:rPr lang="en-US" sz="4800" dirty="0"/>
              <a:t>Click to add title </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Tree>
    <p:extLst>
      <p:ext uri="{BB962C8B-B14F-4D97-AF65-F5344CB8AC3E}">
        <p14:creationId xmlns:p14="http://schemas.microsoft.com/office/powerpoint/2010/main" val="3713768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Rectangle 3">
            <a:extLst>
              <a:ext uri="{FF2B5EF4-FFF2-40B4-BE49-F238E27FC236}">
                <a16:creationId xmlns:a16="http://schemas.microsoft.com/office/drawing/2014/main" id="{39415B1A-CA14-E219-0C7F-0B38B168475A}"/>
              </a:ext>
              <a:ext uri="{C183D7F6-B498-43B3-948B-1728B52AA6E4}">
                <adec:decorative xmlns:adec="http://schemas.microsoft.com/office/drawing/2017/decorative" val="1"/>
              </a:ext>
            </a:extLst>
          </p:cNvPr>
          <p:cNvSpPr/>
          <p:nvPr userDrawn="1"/>
        </p:nvSpPr>
        <p:spPr>
          <a:xfrm>
            <a:off x="6483096" y="1"/>
            <a:ext cx="50130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2BA35BB-6689-91C0-7D75-944092B3CDB5}"/>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49B5-8206-3159-8E9E-E95F2A9AA4EA}"/>
              </a:ext>
              <a:ext uri="{C183D7F6-B498-43B3-948B-1728B52AA6E4}">
                <adec:decorative xmlns:adec="http://schemas.microsoft.com/office/drawing/2017/decorative" val="1"/>
              </a:ext>
            </a:extLst>
          </p:cNvPr>
          <p:cNvCxnSpPr>
            <a:cxnSpLocks/>
          </p:cNvCxnSpPr>
          <p:nvPr userDrawn="1"/>
        </p:nvCxnSpPr>
        <p:spPr>
          <a:xfrm flipV="1">
            <a:off x="6483096"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7BFBC-DA17-6BEB-A937-333E9504DD6D}"/>
              </a:ext>
              <a:ext uri="{C183D7F6-B498-43B3-948B-1728B52AA6E4}">
                <adec:decorative xmlns:adec="http://schemas.microsoft.com/office/drawing/2017/decorative" val="1"/>
              </a:ext>
            </a:extLst>
          </p:cNvPr>
          <p:cNvCxnSpPr>
            <a:cxnSpLocks/>
          </p:cNvCxnSpPr>
          <p:nvPr userDrawn="1"/>
        </p:nvCxnSpPr>
        <p:spPr>
          <a:xfrm flipV="1">
            <a:off x="636356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DF9A5C70-EFC4-1BAB-285F-B317FAF4744B}"/>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pic>
        <p:nvPicPr>
          <p:cNvPr id="16" name="Graphic 15">
            <a:extLst>
              <a:ext uri="{FF2B5EF4-FFF2-40B4-BE49-F238E27FC236}">
                <a16:creationId xmlns:a16="http://schemas.microsoft.com/office/drawing/2014/main" id="{C073F905-5A3E-F9EB-B095-7A3A17C1ED3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49" t="13424" r="28018" b="11087"/>
          <a:stretch/>
        </p:blipFill>
        <p:spPr>
          <a:xfrm>
            <a:off x="6472427" y="0"/>
            <a:ext cx="5023757" cy="6858000"/>
          </a:xfrm>
          <a:prstGeom prst="rect">
            <a:avLst/>
          </a:prstGeom>
        </p:spPr>
      </p:pic>
    </p:spTree>
    <p:extLst>
      <p:ext uri="{BB962C8B-B14F-4D97-AF65-F5344CB8AC3E}">
        <p14:creationId xmlns:p14="http://schemas.microsoft.com/office/powerpoint/2010/main" val="96630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10744200" y="1"/>
            <a:ext cx="75198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10732660" y="-5609"/>
            <a:ext cx="763524"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422178" y="365125"/>
            <a:ext cx="9733538" cy="1325563"/>
          </a:xfrm>
        </p:spPr>
        <p:txBody>
          <a:bodyPr>
            <a:normAutofit/>
          </a:bodyPr>
          <a:lstStyle>
            <a:lvl1pPr>
              <a:defRPr sz="44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419106" y="2198915"/>
            <a:ext cx="9741183" cy="3345316"/>
          </a:xfrm>
        </p:spPr>
        <p:txBody>
          <a:bodyPr anchor="t" anchorCtr="0">
            <a:normAutofit/>
          </a:bodyPr>
          <a:lstStyle>
            <a:lvl1pPr marL="0" indent="0">
              <a:buNone/>
              <a:defRPr sz="1800" baseline="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1074420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1063077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7AE2FB-B934-16AA-2537-04016B7F1AAB}"/>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Text Placeholder 14">
            <a:extLst>
              <a:ext uri="{FF2B5EF4-FFF2-40B4-BE49-F238E27FC236}">
                <a16:creationId xmlns:a16="http://schemas.microsoft.com/office/drawing/2014/main" id="{B5241927-0828-2C0E-290E-E82A357BC83F}"/>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
        <p:nvSpPr>
          <p:cNvPr id="6" name="Rectangle 5">
            <a:extLst>
              <a:ext uri="{FF2B5EF4-FFF2-40B4-BE49-F238E27FC236}">
                <a16:creationId xmlns:a16="http://schemas.microsoft.com/office/drawing/2014/main" id="{EA4F6DF6-2D97-1E21-15A5-D0E9397E2F2A}"/>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1406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6FBD3-8FFB-2E51-CAC4-CFB7B5AFBB37}"/>
              </a:ext>
              <a:ext uri="{C183D7F6-B498-43B3-948B-1728B52AA6E4}">
                <adec:decorative xmlns:adec="http://schemas.microsoft.com/office/drawing/2017/decorative" val="1"/>
              </a:ext>
            </a:extLst>
          </p:cNvPr>
          <p:cNvSpPr/>
          <p:nvPr userDrawn="1"/>
        </p:nvSpPr>
        <p:spPr>
          <a:xfrm rot="10800000">
            <a:off x="11491640" y="0"/>
            <a:ext cx="708823" cy="713232"/>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422178" y="365125"/>
            <a:ext cx="10660350" cy="1325563"/>
          </a:xfrm>
        </p:spPr>
        <p:txBody>
          <a:bodyPr>
            <a:normAutofit/>
          </a:bodyPr>
          <a:lstStyle>
            <a:lvl1pPr>
              <a:defRPr sz="4400"/>
            </a:lvl1pPr>
          </a:lstStyle>
          <a:p>
            <a:r>
              <a:rPr lang="en-US" dirty="0"/>
              <a:t>Click to add title</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hasCustomPrompt="1"/>
          </p:nvPr>
        </p:nvSpPr>
        <p:spPr>
          <a:xfrm>
            <a:off x="422178" y="2198914"/>
            <a:ext cx="5157787"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dirty="0"/>
              <a:t>Sample Footer Text</a:t>
            </a:r>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a:t>
            </a:fld>
            <a:endParaRPr lang="en-US" dirty="0"/>
          </a:p>
        </p:txBody>
      </p:sp>
      <p:sp>
        <p:nvSpPr>
          <p:cNvPr id="3" name="Content Placeholder 3">
            <a:extLst>
              <a:ext uri="{FF2B5EF4-FFF2-40B4-BE49-F238E27FC236}">
                <a16:creationId xmlns:a16="http://schemas.microsoft.com/office/drawing/2014/main" id="{E620B83B-1673-865A-1958-873C4765EFA0}"/>
              </a:ext>
            </a:extLst>
          </p:cNvPr>
          <p:cNvSpPr>
            <a:spLocks noGrp="1"/>
          </p:cNvSpPr>
          <p:nvPr>
            <p:ph sz="half" idx="13" hasCustomPrompt="1"/>
          </p:nvPr>
        </p:nvSpPr>
        <p:spPr>
          <a:xfrm>
            <a:off x="5924741" y="2198913"/>
            <a:ext cx="5157787"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8902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BDEB7A-D103-487A-8C1B-9145FB24B663}"/>
              </a:ext>
            </a:extLst>
          </p:cNvPr>
          <p:cNvSpPr>
            <a:spLocks noGrp="1"/>
          </p:cNvSpPr>
          <p:nvPr>
            <p:ph type="title" hasCustomPrompt="1"/>
          </p:nvPr>
        </p:nvSpPr>
        <p:spPr>
          <a:xfrm>
            <a:off x="422897" y="539496"/>
            <a:ext cx="5228393" cy="2697190"/>
          </a:xfrm>
        </p:spPr>
        <p:txBody>
          <a:bodyPr anchor="b">
            <a:normAutofit/>
          </a:bodyPr>
          <a:lstStyle>
            <a:lvl1pPr>
              <a:defRPr sz="4400"/>
            </a:lvl1pPr>
          </a:lstStyle>
          <a:p>
            <a:r>
              <a:rPr lang="en-US" sz="4800" dirty="0"/>
              <a:t>Click to add title </a:t>
            </a:r>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hasCustomPrompt="1"/>
          </p:nvPr>
        </p:nvSpPr>
        <p:spPr>
          <a:xfrm>
            <a:off x="422897" y="3354749"/>
            <a:ext cx="5228392" cy="2582470"/>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7E30B1-7066-9D31-7A11-7B81B65DD8BA}"/>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72E672D-C862-C853-0730-15E3C4953D67}"/>
              </a:ext>
            </a:extLst>
          </p:cNvPr>
          <p:cNvSpPr/>
          <p:nvPr userDrawn="1"/>
        </p:nvSpPr>
        <p:spPr>
          <a:xfrm>
            <a:off x="9884230" y="1"/>
            <a:ext cx="161195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910336ED-3DCB-4524-8A3F-9FBBD0B18E8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15F86B-1A6A-ECD5-F63A-4280BADEF7C2}"/>
              </a:ext>
              <a:ext uri="{C183D7F6-B498-43B3-948B-1728B52AA6E4}">
                <adec:decorative xmlns:adec="http://schemas.microsoft.com/office/drawing/2017/decorative" val="1"/>
              </a:ext>
            </a:extLst>
          </p:cNvPr>
          <p:cNvCxnSpPr>
            <a:cxnSpLocks/>
          </p:cNvCxnSpPr>
          <p:nvPr userDrawn="1"/>
        </p:nvCxnSpPr>
        <p:spPr>
          <a:xfrm flipV="1">
            <a:off x="988423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5534F0-444E-1FA5-FC8F-F04505FC0F29}"/>
              </a:ext>
              <a:ext uri="{C183D7F6-B498-43B3-948B-1728B52AA6E4}">
                <adec:decorative xmlns:adec="http://schemas.microsoft.com/office/drawing/2017/decorative" val="1"/>
              </a:ext>
            </a:extLst>
          </p:cNvPr>
          <p:cNvCxnSpPr>
            <a:cxnSpLocks/>
          </p:cNvCxnSpPr>
          <p:nvPr userDrawn="1"/>
        </p:nvCxnSpPr>
        <p:spPr>
          <a:xfrm flipV="1">
            <a:off x="976862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19972F-DA18-8749-FF59-A83CA1E1F4A3}"/>
              </a:ext>
              <a:ext uri="{C183D7F6-B498-43B3-948B-1728B52AA6E4}">
                <adec:decorative xmlns:adec="http://schemas.microsoft.com/office/drawing/2017/decorative" val="1"/>
              </a:ext>
            </a:extLst>
          </p:cNvPr>
          <p:cNvCxnSpPr>
            <a:cxnSpLocks/>
          </p:cNvCxnSpPr>
          <p:nvPr userDrawn="1"/>
        </p:nvCxnSpPr>
        <p:spPr>
          <a:xfrm flipV="1">
            <a:off x="9372495"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67D80A1-B7E7-2F80-975E-2E87C591BB67}"/>
              </a:ext>
            </a:extLst>
          </p:cNvPr>
          <p:cNvSpPr/>
          <p:nvPr userDrawn="1"/>
        </p:nvSpPr>
        <p:spPr>
          <a:xfrm>
            <a:off x="7760541" y="1"/>
            <a:ext cx="161195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BE88F6AB-6890-F7DE-7C01-CE237F778605}"/>
              </a:ext>
              <a:ext uri="{C183D7F6-B498-43B3-948B-1728B52AA6E4}">
                <adec:decorative xmlns:adec="http://schemas.microsoft.com/office/drawing/2017/decorative" val="1"/>
              </a:ext>
            </a:extLst>
          </p:cNvPr>
          <p:cNvCxnSpPr>
            <a:cxnSpLocks/>
          </p:cNvCxnSpPr>
          <p:nvPr userDrawn="1"/>
        </p:nvCxnSpPr>
        <p:spPr>
          <a:xfrm flipV="1">
            <a:off x="948135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6575E3-45E3-206E-9037-D8FD562B722A}"/>
              </a:ext>
              <a:ext uri="{C183D7F6-B498-43B3-948B-1728B52AA6E4}">
                <adec:decorative xmlns:adec="http://schemas.microsoft.com/office/drawing/2017/decorative" val="1"/>
              </a:ext>
            </a:extLst>
          </p:cNvPr>
          <p:cNvCxnSpPr>
            <a:cxnSpLocks/>
          </p:cNvCxnSpPr>
          <p:nvPr userDrawn="1"/>
        </p:nvCxnSpPr>
        <p:spPr>
          <a:xfrm flipV="1">
            <a:off x="77605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E4BC31-600E-ECD3-1E7F-FE4F6F720A6A}"/>
              </a:ext>
              <a:ext uri="{C183D7F6-B498-43B3-948B-1728B52AA6E4}">
                <adec:decorative xmlns:adec="http://schemas.microsoft.com/office/drawing/2017/decorative" val="1"/>
              </a:ext>
            </a:extLst>
          </p:cNvPr>
          <p:cNvCxnSpPr>
            <a:cxnSpLocks/>
          </p:cNvCxnSpPr>
          <p:nvPr userDrawn="1"/>
        </p:nvCxnSpPr>
        <p:spPr>
          <a:xfrm flipV="1">
            <a:off x="7644933"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3F8CA839-B327-1ECD-C35D-02164F5BBD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1706" t="12194" r="49126" b="12256"/>
          <a:stretch/>
        </p:blipFill>
        <p:spPr>
          <a:xfrm>
            <a:off x="9884229" y="-5609"/>
            <a:ext cx="1611955" cy="6863608"/>
          </a:xfrm>
          <a:prstGeom prst="rect">
            <a:avLst/>
          </a:prstGeom>
        </p:spPr>
      </p:pic>
      <p:pic>
        <p:nvPicPr>
          <p:cNvPr id="35" name="Graphic 34">
            <a:extLst>
              <a:ext uri="{FF2B5EF4-FFF2-40B4-BE49-F238E27FC236}">
                <a16:creationId xmlns:a16="http://schemas.microsoft.com/office/drawing/2014/main" id="{E1A97957-D274-4D24-1862-D53BF72826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790" t="12194" r="70042" b="12256"/>
          <a:stretch/>
        </p:blipFill>
        <p:spPr>
          <a:xfrm>
            <a:off x="7753789" y="5610"/>
            <a:ext cx="1611955" cy="6863608"/>
          </a:xfrm>
          <a:prstGeom prst="rect">
            <a:avLst/>
          </a:prstGeom>
        </p:spPr>
      </p:pic>
    </p:spTree>
    <p:extLst>
      <p:ext uri="{BB962C8B-B14F-4D97-AF65-F5344CB8AC3E}">
        <p14:creationId xmlns:p14="http://schemas.microsoft.com/office/powerpoint/2010/main" val="374670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7" r:id="rId19"/>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firstcoastnews.com/article/news/local/internal-investigation-says-controversial-child-abuse-pediatrician-found-to-violate-uf-policy/77-430869f0-144a-4405-b434-40eee02e4b35?tag1=wtlvshare&amp;fbclid=IwY2xjawLalu1leHRuA2FlbQIxMQBicmlkETExY2xYRHZOMlk3bzR6NzVxAR4G2rgPIluYenU66ZP1M0FF-Ow3ymQ92wtTr4IFLsx0V16SRP-hNa_ROXgCdw_aem_S-pQ7Q-ycZYkVM_XOZATVA"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atheists.org/2024/01/new-report-reveals-policy-trend-toward-religious-extremism-in-state-legislatures/?fbclid=IwY2xjawLaZ6VleHRuA2FlbQIxMQBicmlkETFNVjExM29IeUhUYWRrSmdSAR7p1SGOU0ignQ2jrBNuPS64IUyoKqCtwkLTjjlJuxy49i8zi_2W49JSZ0Q-WQ_aem_V3Hwkz830K9gUbpy6qolSg"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om/search?rlz=1C1VDKB_enUS1045US1046&amp;cs=0&amp;sca_esv=7bb009e77409c6d9&amp;sxsrf=AE3TifMFywwcXxEw-Xqh1WDbs5rzoiOyaw%3A1752016752500&amp;q=Courts+and+Legal+Systems&amp;sa=X&amp;ved=2ahUKEwiQx5aBs66OAxVnvokEHTJlA9AQxccNegQINxAD&amp;mstk=AUtExfAem8F433hYCry5hrlml72nisuNjW0gBXgze3axdcAFaUGO6EF1VAzdJWvEqv8UzvME14LrtewrFCyHUolPbthsABI1LpYUUMCF4tdlhNE_95MTxCEFDVuWNUgKH3A1jNaT3ffPqjmxOzASxXzu_dh_ouCPBRAhwNKJM-qjemi_DOQwztplW0SWPKQXj1Qmo0QizIUfGk1RQWneBMWT0apr3dsBEjpVJUUaNDdQeL_HbXccNOV3fuRmn1rB1vZQanPDzyfpqSigHbhBsAVpCUJI1mA5pEk9qvL_kmGXY4vKdQ&amp;csui=3" TargetMode="External"/><Relationship Id="rId3" Type="http://schemas.openxmlformats.org/officeDocument/2006/relationships/hyperlink" Target="https://www.google.com/search?rlz=1C1VDKB_enUS1045US1046&amp;cs=0&amp;sca_esv=7bb009e77409c6d9&amp;sxsrf=AE3TifMFywwcXxEw-Xqh1WDbs5rzoiOyaw%3A1752016752500&amp;q=Best+Interests+of+the+Child&amp;sa=X&amp;ved=2ahUKEwiQx5aBs66OAxVnvokEHTJlA9AQxccNegQIIxAD&amp;mstk=AUtExfAem8F433hYCry5hrlml72nisuNjW0gBXgze3axdcAFaUGO6EF1VAzdJWvEqv8UzvME14LrtewrFCyHUolPbthsABI1LpYUUMCF4tdlhNE_95MTxCEFDVuWNUgKH3A1jNaT3ffPqjmxOzASxXzu_dh_ouCPBRAhwNKJM-qjemi_DOQwztplW0SWPKQXj1Qmo0QizIUfGk1RQWneBMWT0apr3dsBEjpVJUUaNDdQeL_HbXccNOV3fuRmn1rB1vZQanPDzyfpqSigHbhBsAVpCUJI1mA5pEk9qvL_kmGXY4vKdQ&amp;csui=3" TargetMode="External"/><Relationship Id="rId7" Type="http://schemas.openxmlformats.org/officeDocument/2006/relationships/hyperlink" Target="https://www.google.com/search?rlz=1C1VDKB_enUS1045US1046&amp;cs=0&amp;sca_esv=7bb009e77409c6d9&amp;sxsrf=AE3TifMFywwcXxEw-Xqh1WDbs5rzoiOyaw%3A1752016752500&amp;q=UN+Convention+on+the+Rights+of+the+Child&amp;sa=X&amp;ved=2ahUKEwiQx5aBs66OAxVnvokEHTJlA9AQxccNegQINRAB&amp;mstk=AUtExfAem8F433hYCry5hrlml72nisuNjW0gBXgze3axdcAFaUGO6EF1VAzdJWvEqv8UzvME14LrtewrFCyHUolPbthsABI1LpYUUMCF4tdlhNE_95MTxCEFDVuWNUgKH3A1jNaT3ffPqjmxOzASxXzu_dh_ouCPBRAhwNKJM-qjemi_DOQwztplW0SWPKQXj1Qmo0QizIUfGk1RQWneBMWT0apr3dsBEjpVJUUaNDdQeL_HbXccNOV3fuRmn1rB1vZQanPDzyfpqSigHbhBsAVpCUJI1mA5pEk9qvL_kmGXY4vKdQ&amp;csui=3" TargetMode="External"/><Relationship Id="rId2" Type="http://schemas.openxmlformats.org/officeDocument/2006/relationships/hyperlink" Target="https://www.google.com/search?rlz=1C1VDKB_enUS1045US1046&amp;cs=0&amp;sca_esv=7bb009e77409c6d9&amp;sxsrf=AE3TifMFywwcXxEw-Xqh1WDbs5rzoiOyaw%3A1752016752500&amp;q=Child+Abuse+and+Neglect&amp;sa=X&amp;ved=2ahUKEwiQx5aBs66OAxVnvokEHTJlA9AQxccNegQIEBAD&amp;mstk=AUtExfAem8F433hYCry5hrlml72nisuNjW0gBXgze3axdcAFaUGO6EF1VAzdJWvEqv8UzvME14LrtewrFCyHUolPbthsABI1LpYUUMCF4tdlhNE_95MTxCEFDVuWNUgKH3A1jNaT3ffPqjmxOzASxXzu_dh_ouCPBRAhwNKJM-qjemi_DOQwztplW0SWPKQXj1Qmo0QizIUfGk1RQWneBMWT0apr3dsBEjpVJUUaNDdQeL_HbXccNOV3fuRmn1rB1vZQanPDzyfpqSigHbhBsAVpCUJI1mA5pEk9qvL_kmGXY4vKdQ&amp;csui=3" TargetMode="External"/><Relationship Id="rId1" Type="http://schemas.openxmlformats.org/officeDocument/2006/relationships/slideLayout" Target="../slideLayouts/slideLayout16.xml"/><Relationship Id="rId6" Type="http://schemas.openxmlformats.org/officeDocument/2006/relationships/hyperlink" Target="https://www.google.com/search?rlz=1C1VDKB_enUS1045US1046&amp;cs=0&amp;sca_esv=7bb009e77409c6d9&amp;sxsrf=AE3TifMFywwcXxEw-Xqh1WDbs5rzoiOyaw%3A1752016752500&amp;q=International+Law&amp;sa=X&amp;ved=2ahUKEwiQx5aBs66OAxVnvokEHTJlA9AQxccNegQILhAD&amp;mstk=AUtExfAem8F433hYCry5hrlml72nisuNjW0gBXgze3axdcAFaUGO6EF1VAzdJWvEqv8UzvME14LrtewrFCyHUolPbthsABI1LpYUUMCF4tdlhNE_95MTxCEFDVuWNUgKH3A1jNaT3ffPqjmxOzASxXzu_dh_ouCPBRAhwNKJM-qjemi_DOQwztplW0SWPKQXj1Qmo0QizIUfGk1RQWneBMWT0apr3dsBEjpVJUUaNDdQeL_HbXccNOV3fuRmn1rB1vZQanPDzyfpqSigHbhBsAVpCUJI1mA5pEk9qvL_kmGXY4vKdQ&amp;csui=3" TargetMode="External"/><Relationship Id="rId5" Type="http://schemas.openxmlformats.org/officeDocument/2006/relationships/hyperlink" Target="https://www.google.com/search?rlz=1C1VDKB_enUS1045US1046&amp;cs=0&amp;sca_esv=7bb009e77409c6d9&amp;sxsrf=AE3TifMFywwcXxEw-Xqh1WDbs5rzoiOyaw%3A1752016752500&amp;q=Freedom+of+Expression+and+Religion&amp;sa=X&amp;ved=2ahUKEwiQx5aBs66OAxVnvokEHTJlA9AQxccNegQIIhAD&amp;mstk=AUtExfAem8F433hYCry5hrlml72nisuNjW0gBXgze3axdcAFaUGO6EF1VAzdJWvEqv8UzvME14LrtewrFCyHUolPbthsABI1LpYUUMCF4tdlhNE_95MTxCEFDVuWNUgKH3A1jNaT3ffPqjmxOzASxXzu_dh_ouCPBRAhwNKJM-qjemi_DOQwztplW0SWPKQXj1Qmo0QizIUfGk1RQWneBMWT0apr3dsBEjpVJUUaNDdQeL_HbXccNOV3fuRmn1rB1vZQanPDzyfpqSigHbhBsAVpCUJI1mA5pEk9qvL_kmGXY4vKdQ&amp;csui=3" TargetMode="External"/><Relationship Id="rId10" Type="http://schemas.openxmlformats.org/officeDocument/2006/relationships/hyperlink" Target="https://www.google.com/search?rlz=1C1VDKB_enUS1045US1046&amp;cs=0&amp;sca_esv=7bb009e77409c6d9&amp;sxsrf=AE3TifMFywwcXxEw-Xqh1WDbs5rzoiOyaw%3A1752016752500&amp;q=UNICEF+UK+https%3A%2F%2Fwww.unicef.org.uk%2Fwhat-we-do%2Fun-convention-child-rights%2F+&amp;sa=X&amp;ved=2ahUKEwiQx5aBs66OAxVnvokEHTJlA9AQxccNegQIThAB&amp;mstk=AUtExfAem8F433hYCry5hrlml72nisuNjW0gBXgze3axdcAFaUGO6EF1VAzdJWvEqv8UzvME14LrtewrFCyHUolPbthsABI1LpYUUMCF4tdlhNE_95MTxCEFDVuWNUgKH3A1jNaT3ffPqjmxOzASxXzu_dh_ouCPBRAhwNKJM-qjemi_DOQwztplW0SWPKQXj1Qmo0QizIUfGk1RQWneBMWT0apr3dsBEjpVJUUaNDdQeL_HbXccNOV3fuRmn1rB1vZQanPDzyfpqSigHbhBsAVpCUJI1mA5pEk9qvL_kmGXY4vKdQ&amp;csui=3" TargetMode="External"/><Relationship Id="rId4" Type="http://schemas.openxmlformats.org/officeDocument/2006/relationships/hyperlink" Target="https://www.google.com/search?rlz=1C1VDKB_enUS1045US1046&amp;cs=0&amp;sca_esv=7bb009e77409c6d9&amp;sxsrf=AE3TifMFywwcXxEw-Xqh1WDbs5rzoiOyaw%3A1752016752500&amp;q=Education+and+Healthcare&amp;sa=X&amp;ved=2ahUKEwiQx5aBs66OAxVnvokEHTJlA9AQxccNegQIJBAD&amp;mstk=AUtExfAem8F433hYCry5hrlml72nisuNjW0gBXgze3axdcAFaUGO6EF1VAzdJWvEqv8UzvME14LrtewrFCyHUolPbthsABI1LpYUUMCF4tdlhNE_95MTxCEFDVuWNUgKH3A1jNaT3ffPqjmxOzASxXzu_dh_ouCPBRAhwNKJM-qjemi_DOQwztplW0SWPKQXj1Qmo0QizIUfGk1RQWneBMWT0apr3dsBEjpVJUUaNDdQeL_HbXccNOV3fuRmn1rB1vZQanPDzyfpqSigHbhBsAVpCUJI1mA5pEk9qvL_kmGXY4vKdQ&amp;csui=3" TargetMode="External"/><Relationship Id="rId9" Type="http://schemas.openxmlformats.org/officeDocument/2006/relationships/hyperlink" Target="https://www.google.com/search?rlz=1C1VDKB_enUS1045US1046&amp;cs=0&amp;sca_esv=7bb009e77409c6d9&amp;sxsrf=AE3TifMFywwcXxEw-Xqh1WDbs5rzoiOyaw%3A1752016752500&amp;q=Parental+Responsibilities&amp;sa=X&amp;ved=2ahUKEwiQx5aBs66OAxVnvokEHTJlA9AQxccNegQIPRAD&amp;mstk=AUtExfAem8F433hYCry5hrlml72nisuNjW0gBXgze3axdcAFaUGO6EF1VAzdJWvEqv8UzvME14LrtewrFCyHUolPbthsABI1LpYUUMCF4tdlhNE_95MTxCEFDVuWNUgKH3A1jNaT3ffPqjmxOzASxXzu_dh_ouCPBRAhwNKJM-qjemi_DOQwztplW0SWPKQXj1Qmo0QizIUfGk1RQWneBMWT0apr3dsBEjpVJUUaNDdQeL_HbXccNOV3fuRmn1rB1vZQanPDzyfpqSigHbhBsAVpCUJI1mA5pEk9qvL_kmGXY4vKdQ&amp;csui=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dn.com/alaska-news/2020/03/04/allegations-of-bullying-behavior-in-previous-job-surface-against-alaska-child-abuse-clinic-director/" TargetMode="External"/><Relationship Id="rId2" Type="http://schemas.openxmlformats.org/officeDocument/2006/relationships/hyperlink" Target="https://wisconsinwatch.org/series/flawed-forensics/"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hyperlink" Target="https://www.firstcoastnews.com/article/news/local/we-are-in-the-middle-of-being-bullied-9-members-of-child-protection-team-call-for-end-of-toxic-work-environment/77-1f192b6b-9915-4430-aec4-001b0985703a"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p:txBody>
          <a:bodyPr/>
          <a:lstStyle/>
          <a:p>
            <a:r>
              <a:rPr lang="en-US" sz="4000" dirty="0"/>
              <a:t>What Do CRHE, Knox, Grimberg, UNESCO, UNICEF Have in Common? What’s Going On?</a:t>
            </a:r>
            <a:br>
              <a:rPr lang="en-US" sz="4000" dirty="0"/>
            </a:br>
            <a:r>
              <a:rPr lang="en-US" sz="4000" dirty="0"/>
              <a:t>Homeschoolers Want to Know and Legislators Need to Know. Let’s See…</a:t>
            </a:r>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1903-E5F5-0C18-DA95-02A1FB5E78B1}"/>
              </a:ext>
            </a:extLst>
          </p:cNvPr>
          <p:cNvSpPr>
            <a:spLocks noGrp="1"/>
          </p:cNvSpPr>
          <p:nvPr>
            <p:ph type="title"/>
          </p:nvPr>
        </p:nvSpPr>
        <p:spPr>
          <a:xfrm>
            <a:off x="422178" y="365125"/>
            <a:ext cx="9733538" cy="685801"/>
          </a:xfrm>
        </p:spPr>
        <p:txBody>
          <a:bodyPr>
            <a:normAutofit fontScale="90000"/>
          </a:bodyPr>
          <a:lstStyle/>
          <a:p>
            <a:r>
              <a:rPr lang="en-US" dirty="0"/>
              <a:t>Dr. Barbara Knox – July 31, 2025</a:t>
            </a:r>
          </a:p>
        </p:txBody>
      </p:sp>
      <p:sp>
        <p:nvSpPr>
          <p:cNvPr id="3" name="Content Placeholder 2">
            <a:extLst>
              <a:ext uri="{FF2B5EF4-FFF2-40B4-BE49-F238E27FC236}">
                <a16:creationId xmlns:a16="http://schemas.microsoft.com/office/drawing/2014/main" id="{9DB40722-1EB0-2F2E-A2BF-86EFB7F43206}"/>
              </a:ext>
            </a:extLst>
          </p:cNvPr>
          <p:cNvSpPr>
            <a:spLocks noGrp="1"/>
          </p:cNvSpPr>
          <p:nvPr>
            <p:ph idx="1"/>
          </p:nvPr>
        </p:nvSpPr>
        <p:spPr>
          <a:xfrm>
            <a:off x="419106" y="1050926"/>
            <a:ext cx="9741183" cy="4493305"/>
          </a:xfrm>
        </p:spPr>
        <p:txBody>
          <a:bodyPr>
            <a:normAutofit fontScale="85000" lnSpcReduction="10000"/>
          </a:bodyPr>
          <a:lstStyle/>
          <a:p>
            <a:endParaRPr lang="en-US" b="1" i="1" dirty="0"/>
          </a:p>
          <a:p>
            <a:r>
              <a:rPr lang="en-US" b="1" i="1" dirty="0"/>
              <a:t>Internal investigation says controversial child abuse pediatrician was found to violate UF policy</a:t>
            </a:r>
          </a:p>
          <a:p>
            <a:r>
              <a:rPr lang="en-US" dirty="0"/>
              <a:t>“The report says employees of Dr. Barbara Knox often quit due to their work environment. One said employees feared having their lives made "a living hell."  </a:t>
            </a:r>
            <a:br>
              <a:rPr lang="en-US" dirty="0"/>
            </a:br>
            <a:br>
              <a:rPr lang="en-US" dirty="0"/>
            </a:br>
            <a:r>
              <a:rPr lang="en-US" dirty="0"/>
              <a:t>Knox has come under scrutiny in two other states. Knox then worked in Alaska where former employees made numerous complaints about her management </a:t>
            </a:r>
            <a:r>
              <a:rPr lang="en-US" b="1" i="1" dirty="0"/>
              <a:t>and medical judgment</a:t>
            </a:r>
            <a:r>
              <a:rPr lang="en-US" dirty="0"/>
              <a:t>, according to Wisconsin Watch and Anchorage Daily News. She resigned from her position in Alaska in 2022 and joined the University of Florida that same year.</a:t>
            </a:r>
          </a:p>
          <a:p>
            <a:r>
              <a:rPr lang="en-US" dirty="0"/>
              <a:t>When employees learned of Knox's past, particularly in Alaska, the UF investigative report says a superior told them they were not to bring it up at work. It says employees were </a:t>
            </a:r>
            <a:r>
              <a:rPr lang="en-US" u="sng" dirty="0"/>
              <a:t>told "if anyone says anything about Knox they will be fired on the spot." </a:t>
            </a:r>
            <a:endParaRPr lang="en-US" dirty="0"/>
          </a:p>
          <a:p>
            <a:r>
              <a:rPr lang="en-US" dirty="0"/>
              <a:t>The report's finding says: "Knox's unsound approach to leadership, assessed objectively, created a hostile work environment in which CPT employees have suffered unreasonable interference to their ability to do their job, in some cases leaving all together.“” </a:t>
            </a:r>
            <a:br>
              <a:rPr lang="en-US" dirty="0"/>
            </a:br>
            <a:br>
              <a:rPr lang="en-US" dirty="0"/>
            </a:br>
            <a:r>
              <a:rPr lang="en-US" dirty="0"/>
              <a:t>Read the full article here: </a:t>
            </a:r>
            <a:r>
              <a:rPr lang="en-US" sz="1200" dirty="0"/>
              <a:t>&lt;</a:t>
            </a:r>
            <a:r>
              <a:rPr lang="en-US" sz="1200" dirty="0">
                <a:hlinkClick r:id="rId2"/>
              </a:rPr>
              <a:t>https://www.firstcoastnews.com/article/news/local/internal-investigation-says-controversial-child-abuse-pediatrician-found-to-violate-uf-policy/77-430869f0-144a-4405-b434-40eee02e4b35?tag1=wtlvshare&amp;fbclid=IwY2xjawLalu1leHRuA2FlbQIxMQBicmlkETExY2xYRHZOMlk3bzR6NzVxAR4G2rgPIluYenU66ZP1M0FF-Ow3ymQ92wtTr4IFLsx0V16SRP-hNa_ROXgCdw_aem_S-pQ7Q-ycZYkVM_XOZATVA</a:t>
            </a:r>
            <a:r>
              <a:rPr lang="en-US" sz="1200" dirty="0"/>
              <a:t>&gt;</a:t>
            </a:r>
          </a:p>
          <a:p>
            <a:endParaRPr lang="en-US" dirty="0"/>
          </a:p>
          <a:p>
            <a:endParaRPr lang="en-US" dirty="0"/>
          </a:p>
        </p:txBody>
      </p:sp>
      <p:sp>
        <p:nvSpPr>
          <p:cNvPr id="4" name="Slide Number Placeholder 3">
            <a:extLst>
              <a:ext uri="{FF2B5EF4-FFF2-40B4-BE49-F238E27FC236}">
                <a16:creationId xmlns:a16="http://schemas.microsoft.com/office/drawing/2014/main" id="{F785F686-CCC3-F58A-9076-F862BFB139D5}"/>
              </a:ext>
            </a:extLst>
          </p:cNvPr>
          <p:cNvSpPr>
            <a:spLocks noGrp="1"/>
          </p:cNvSpPr>
          <p:nvPr>
            <p:ph type="sldNum" sz="quarter" idx="4"/>
          </p:nvPr>
        </p:nvSpPr>
        <p:spPr/>
        <p:txBody>
          <a:bodyPr/>
          <a:lstStyle/>
          <a:p>
            <a:fld id="{3A4F6043-7A67-491B-98BC-F933DED7226D}" type="slidenum">
              <a:rPr lang="en-US" smtClean="0"/>
              <a:pPr/>
              <a:t>10</a:t>
            </a:fld>
            <a:endParaRPr lang="en-US" dirty="0"/>
          </a:p>
        </p:txBody>
      </p:sp>
    </p:spTree>
    <p:extLst>
      <p:ext uri="{BB962C8B-B14F-4D97-AF65-F5344CB8AC3E}">
        <p14:creationId xmlns:p14="http://schemas.microsoft.com/office/powerpoint/2010/main" val="102265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5832-3B88-48CF-8043-95E6A4907870}"/>
              </a:ext>
            </a:extLst>
          </p:cNvPr>
          <p:cNvSpPr>
            <a:spLocks noGrp="1"/>
          </p:cNvSpPr>
          <p:nvPr>
            <p:ph type="title"/>
          </p:nvPr>
        </p:nvSpPr>
        <p:spPr/>
        <p:txBody>
          <a:bodyPr>
            <a:normAutofit/>
          </a:bodyPr>
          <a:lstStyle/>
          <a:p>
            <a:r>
              <a:rPr lang="en-US" dirty="0"/>
              <a:t>Back to CRHE Again</a:t>
            </a:r>
          </a:p>
        </p:txBody>
      </p:sp>
      <p:sp>
        <p:nvSpPr>
          <p:cNvPr id="4" name="Content Placeholder 3">
            <a:extLst>
              <a:ext uri="{FF2B5EF4-FFF2-40B4-BE49-F238E27FC236}">
                <a16:creationId xmlns:a16="http://schemas.microsoft.com/office/drawing/2014/main" id="{BB6FF9F1-02F2-4FD4-A3BF-42428815EF2E}"/>
              </a:ext>
            </a:extLst>
          </p:cNvPr>
          <p:cNvSpPr>
            <a:spLocks noGrp="1"/>
          </p:cNvSpPr>
          <p:nvPr>
            <p:ph sz="half" idx="2"/>
          </p:nvPr>
        </p:nvSpPr>
        <p:spPr>
          <a:xfrm>
            <a:off x="422178" y="2198913"/>
            <a:ext cx="5157787" cy="4100359"/>
          </a:xfrm>
        </p:spPr>
        <p:txBody>
          <a:bodyPr vert="horz" lIns="91440" tIns="45720" rIns="91440" bIns="45720" rtlCol="0" anchor="t">
            <a:normAutofit/>
          </a:bodyPr>
          <a:lstStyle/>
          <a:p>
            <a:r>
              <a:rPr lang="en-US" sz="1400" dirty="0"/>
              <a:t>CRHE has promoted their July 2024 “model legislation” which is significantly aligned with the UNESCO/UNICEF goals, the work of Dr. Barbara Knox, and the seemingly personal position of CRHE against religious beliefs, and pro-vaccinations. These are, historically, areas belonging to parental rights and personal decisions. </a:t>
            </a:r>
          </a:p>
          <a:p>
            <a:pPr lvl="1"/>
            <a:r>
              <a:rPr lang="en-US" sz="1400" dirty="0"/>
              <a:t>Their position doesn’t support parental rights</a:t>
            </a:r>
          </a:p>
          <a:p>
            <a:pPr lvl="1"/>
            <a:r>
              <a:rPr lang="en-US" sz="1400" dirty="0"/>
              <a:t>Their position does not respect parental child-rearing choice on matters such as medical or religious choice…they seem to see themselves as the self-assigned parents</a:t>
            </a:r>
          </a:p>
          <a:p>
            <a:pPr lvl="1"/>
            <a:r>
              <a:rPr lang="en-US" sz="1400" dirty="0"/>
              <a:t>They target homeschooling, which has a significant success rate, while ignoring the academic failures and serious child safety dangers in public schools. Why the hypocrisy? </a:t>
            </a:r>
          </a:p>
        </p:txBody>
      </p:sp>
      <p:sp>
        <p:nvSpPr>
          <p:cNvPr id="33" name="Slide Number Placeholder 32">
            <a:extLst>
              <a:ext uri="{FF2B5EF4-FFF2-40B4-BE49-F238E27FC236}">
                <a16:creationId xmlns:a16="http://schemas.microsoft.com/office/drawing/2014/main" id="{EC64CEEC-83BF-60C7-B00E-F2DE1BC02BC2}"/>
              </a:ext>
            </a:extLst>
          </p:cNvPr>
          <p:cNvSpPr>
            <a:spLocks noGrp="1"/>
          </p:cNvSpPr>
          <p:nvPr>
            <p:ph type="sldNum" sz="quarter" idx="12"/>
          </p:nvPr>
        </p:nvSpPr>
        <p:spPr/>
        <p:txBody>
          <a:bodyPr/>
          <a:lstStyle/>
          <a:p>
            <a:fld id="{3A4F6043-7A67-491B-98BC-F933DED7226D}" type="slidenum">
              <a:rPr lang="en-US" smtClean="0"/>
              <a:pPr/>
              <a:t>11</a:t>
            </a:fld>
            <a:endParaRPr lang="en-US" dirty="0"/>
          </a:p>
        </p:txBody>
      </p:sp>
      <p:sp>
        <p:nvSpPr>
          <p:cNvPr id="6" name="Content Placeholder 5">
            <a:extLst>
              <a:ext uri="{FF2B5EF4-FFF2-40B4-BE49-F238E27FC236}">
                <a16:creationId xmlns:a16="http://schemas.microsoft.com/office/drawing/2014/main" id="{964EF738-C546-48C9-8CF1-CCC2D0FA0902}"/>
              </a:ext>
            </a:extLst>
          </p:cNvPr>
          <p:cNvSpPr>
            <a:spLocks noGrp="1"/>
          </p:cNvSpPr>
          <p:nvPr>
            <p:ph sz="half" idx="13"/>
          </p:nvPr>
        </p:nvSpPr>
        <p:spPr/>
        <p:txBody>
          <a:bodyPr vert="horz" lIns="91440" tIns="45720" rIns="91440" bIns="45720" rtlCol="0" anchor="t">
            <a:normAutofit/>
          </a:bodyPr>
          <a:lstStyle/>
          <a:p>
            <a:r>
              <a:rPr lang="en-US" sz="1400" dirty="0"/>
              <a:t>CRHE has used the single study authored by Dr. Barbara Knox (and 5 others), despite Knox having deeply questionable ethical and child safety allegations against her. This is someone that CRHE is accepting of, as a main source of reference?  Anything to drive an agenda?</a:t>
            </a:r>
          </a:p>
          <a:p>
            <a:pPr lvl="1"/>
            <a:r>
              <a:rPr lang="en-US" sz="1400" dirty="0"/>
              <a:t>Are they concerned?</a:t>
            </a:r>
          </a:p>
          <a:p>
            <a:pPr lvl="1"/>
            <a:r>
              <a:rPr lang="en-US" sz="1400" dirty="0"/>
              <a:t>If Knox’s work is unethical, why haven’t they reassessed and changed their claims?</a:t>
            </a:r>
          </a:p>
          <a:p>
            <a:pPr lvl="1"/>
            <a:r>
              <a:rPr lang="en-US" sz="1400" dirty="0"/>
              <a:t>Why do they continue to use flawed data to support their child safety claims? </a:t>
            </a:r>
          </a:p>
          <a:p>
            <a:pPr lvl="1"/>
            <a:r>
              <a:rPr lang="en-US" sz="1400" dirty="0"/>
              <a:t>Why do they repeatedly claim homeschool parents “torture” their children, when they are also citing flawed data?  </a:t>
            </a:r>
          </a:p>
        </p:txBody>
      </p:sp>
    </p:spTree>
    <p:extLst>
      <p:ext uri="{BB962C8B-B14F-4D97-AF65-F5344CB8AC3E}">
        <p14:creationId xmlns:p14="http://schemas.microsoft.com/office/powerpoint/2010/main" val="289768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1F15-46F5-4A2B-AF38-34F3B8027144}"/>
              </a:ext>
            </a:extLst>
          </p:cNvPr>
          <p:cNvSpPr>
            <a:spLocks noGrp="1"/>
          </p:cNvSpPr>
          <p:nvPr>
            <p:ph type="title"/>
          </p:nvPr>
        </p:nvSpPr>
        <p:spPr>
          <a:xfrm>
            <a:off x="422897" y="539496"/>
            <a:ext cx="5228393" cy="731520"/>
          </a:xfrm>
        </p:spPr>
        <p:txBody>
          <a:bodyPr>
            <a:normAutofit/>
          </a:bodyPr>
          <a:lstStyle/>
          <a:p>
            <a:r>
              <a:rPr lang="en-US" sz="4000" dirty="0"/>
              <a:t>Final Tips &amp; Takeaways</a:t>
            </a:r>
          </a:p>
        </p:txBody>
      </p:sp>
      <p:sp>
        <p:nvSpPr>
          <p:cNvPr id="3" name="Content Placeholder 2">
            <a:extLst>
              <a:ext uri="{FF2B5EF4-FFF2-40B4-BE49-F238E27FC236}">
                <a16:creationId xmlns:a16="http://schemas.microsoft.com/office/drawing/2014/main" id="{360A4C54-B3B2-4B02-A340-C72E57FEE5FE}"/>
              </a:ext>
            </a:extLst>
          </p:cNvPr>
          <p:cNvSpPr>
            <a:spLocks noGrp="1"/>
          </p:cNvSpPr>
          <p:nvPr>
            <p:ph idx="1"/>
          </p:nvPr>
        </p:nvSpPr>
        <p:spPr>
          <a:xfrm>
            <a:off x="422898" y="1352762"/>
            <a:ext cx="5228392" cy="4709710"/>
          </a:xfrm>
        </p:spPr>
        <p:txBody>
          <a:bodyPr vert="horz" lIns="91440" tIns="45720" rIns="91440" bIns="45720" rtlCol="0" anchor="t">
            <a:noAutofit/>
          </a:bodyPr>
          <a:lstStyle/>
          <a:p>
            <a:r>
              <a:rPr lang="en-US" sz="1200" dirty="0"/>
              <a:t>These slides are an introduction to these topics. There is more depth and scope to them, which is forthcoming. The important message for now, is to raise awareness. Homeschool freedom is under attack by those who want to regulate it. Public school failures are where the overwhelming majority of  child safety issues and academic failure issues exist. When there is an agenda, there is blindness to the issues, and the only area that is viewable is one aligned with personal agendas from disgruntled homeschoolers. Facts get in the way. Many homeschooled children grow to raise 2</a:t>
            </a:r>
            <a:r>
              <a:rPr lang="en-US" sz="1200" baseline="30000" dirty="0"/>
              <a:t>nd</a:t>
            </a:r>
            <a:r>
              <a:rPr lang="en-US" sz="1200" dirty="0"/>
              <a:t> and 3</a:t>
            </a:r>
            <a:r>
              <a:rPr lang="en-US" sz="1200" baseline="30000" dirty="0"/>
              <a:t>rd</a:t>
            </a:r>
            <a:r>
              <a:rPr lang="en-US" sz="1200" dirty="0"/>
              <a:t> generations of homeschoolers because they loved their experience. Regulating the majority for a few is irresponsible. Pushing one’s personal beliefs onto everyone, is irresponsible. </a:t>
            </a:r>
            <a:br>
              <a:rPr lang="en-US" sz="1200" dirty="0"/>
            </a:br>
            <a:br>
              <a:rPr lang="en-US" sz="1200" dirty="0"/>
            </a:br>
            <a:r>
              <a:rPr lang="en-US" sz="1200" dirty="0"/>
              <a:t>As a parent reading these slides, please dig deeper. You’ll learn more than what you might have known already, have the resources available to you, and you can educate others. State homeschool organizations need to know so they can inform their memberships. Legislators need to be informed, so they are not duped into legislating good people. Use the laws on the books. Homeschooled children are not invisible. They are leading busy lives, with eyes on them all the time, including mandated reporters. They don’t need control, they need the freedom and support they deserve, to continue decades of future success. Who’s torturing whom? </a:t>
            </a:r>
          </a:p>
        </p:txBody>
      </p:sp>
    </p:spTree>
    <p:extLst>
      <p:ext uri="{BB962C8B-B14F-4D97-AF65-F5344CB8AC3E}">
        <p14:creationId xmlns:p14="http://schemas.microsoft.com/office/powerpoint/2010/main" val="131534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p:txBody>
          <a:bodyPr/>
          <a:lstStyle/>
          <a:p>
            <a:r>
              <a:rPr lang="en-US" dirty="0"/>
              <a:t>    Introduction</a:t>
            </a:r>
          </a:p>
          <a:p>
            <a:r>
              <a:rPr lang="en-US" dirty="0"/>
              <a:t>    Puzzle Pieces</a:t>
            </a:r>
            <a:br>
              <a:rPr lang="en-US" dirty="0"/>
            </a:br>
            <a:r>
              <a:rPr lang="en-US" dirty="0"/>
              <a:t>A Timeline of Events</a:t>
            </a:r>
          </a:p>
          <a:p>
            <a:r>
              <a:rPr lang="en-US" dirty="0"/>
              <a:t>    Forget Parental Rights</a:t>
            </a:r>
          </a:p>
          <a:p>
            <a:r>
              <a:rPr lang="en-US" dirty="0"/>
              <a:t>    Knox</a:t>
            </a:r>
            <a:br>
              <a:rPr lang="en-US" dirty="0"/>
            </a:br>
            <a:r>
              <a:rPr lang="en-US" dirty="0"/>
              <a:t>CRHE</a:t>
            </a:r>
          </a:p>
          <a:p>
            <a:r>
              <a:rPr lang="en-US" dirty="0"/>
              <a:t>    Final Tips &amp; Takeaways</a:t>
            </a:r>
          </a:p>
        </p:txBody>
      </p:sp>
      <p:sp>
        <p:nvSpPr>
          <p:cNvPr id="39" name="Slide Number Placeholder 38">
            <a:extLst>
              <a:ext uri="{FF2B5EF4-FFF2-40B4-BE49-F238E27FC236}">
                <a16:creationId xmlns:a16="http://schemas.microsoft.com/office/drawing/2014/main" id="{86A23B90-D6E2-D980-7780-B6FC54FD8DE3}"/>
              </a:ext>
            </a:extLst>
          </p:cNvPr>
          <p:cNvSpPr>
            <a:spLocks noGrp="1"/>
          </p:cNvSpPr>
          <p:nvPr>
            <p:ph type="sldNum" sz="quarter" idx="4"/>
          </p:nvPr>
        </p:nvSpPr>
        <p:spPr/>
        <p:txBody>
          <a:bodyPr/>
          <a:lstStyle/>
          <a:p>
            <a:fld id="{3A4F6043-7A67-491B-98BC-F933DED7226D}" type="slidenum">
              <a:rPr lang="en-US" smtClean="0"/>
              <a:pPr/>
              <a:t>2</a:t>
            </a:fld>
            <a:endParaRPr lang="en-US" dirty="0"/>
          </a:p>
        </p:txBody>
      </p:sp>
      <p:sp>
        <p:nvSpPr>
          <p:cNvPr id="4" name="Slide Number Placeholder 5">
            <a:extLst>
              <a:ext uri="{FF2B5EF4-FFF2-40B4-BE49-F238E27FC236}">
                <a16:creationId xmlns:a16="http://schemas.microsoft.com/office/drawing/2014/main" id="{6E0FD4B5-4088-0CC7-E6CC-DEA779045EB0}"/>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2</a:t>
            </a:fld>
            <a:endParaRPr lang="en-US" dirty="0"/>
          </a:p>
        </p:txBody>
      </p:sp>
    </p:spTree>
    <p:extLst>
      <p:ext uri="{BB962C8B-B14F-4D97-AF65-F5344CB8AC3E}">
        <p14:creationId xmlns:p14="http://schemas.microsoft.com/office/powerpoint/2010/main" val="14763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p:txBody>
          <a:bodyPr>
            <a:normAutofit fontScale="90000"/>
          </a:bodyPr>
          <a:lstStyle/>
          <a:p>
            <a:r>
              <a:rPr lang="en-US" dirty="0"/>
              <a:t>Introduction</a:t>
            </a:r>
            <a:br>
              <a:rPr lang="en-US" dirty="0"/>
            </a:br>
            <a:br>
              <a:rPr lang="en-US" dirty="0"/>
            </a:br>
            <a:r>
              <a:rPr lang="en-US" sz="2200" dirty="0"/>
              <a:t>It’s no secret that homeschool freedom has been under attack for decades by a small number of groups or individuals who have endeavored to effectively persuade legislators or those working with them, &amp; agency heads, toward securing legislative control over homeschool freedom and parental rights. Despite the fact that after decades of some level of regulation, this past decade has brought decreased regulation in a number of states because homeschoolers have proven their success. Micromanaging parents’ choices is unwarranted and creates limitations for parents meeting their children’s needs as they know is best. So, why is it that groups like CRHE work so hard to gain national control over home education?</a:t>
            </a:r>
          </a:p>
        </p:txBody>
      </p:sp>
      <p:pic>
        <p:nvPicPr>
          <p:cNvPr id="11" name="Picture Placeholder 10" descr="A white couch with a vase of flowers on a table">
            <a:extLst>
              <a:ext uri="{FF2B5EF4-FFF2-40B4-BE49-F238E27FC236}">
                <a16:creationId xmlns:a16="http://schemas.microsoft.com/office/drawing/2014/main" id="{A60861AD-2CA4-6BDB-1C16-80DACA444861}"/>
              </a:ext>
            </a:extLst>
          </p:cNvPr>
          <p:cNvPicPr>
            <a:picLocks noGrp="1" noChangeAspect="1"/>
          </p:cNvPicPr>
          <p:nvPr>
            <p:ph type="pic" sz="quarter" idx="13"/>
          </p:nvPr>
        </p:nvPicPr>
        <p:blipFill>
          <a:blip r:embed="rId3"/>
          <a:srcRect t="29" b="29"/>
          <a:stretch/>
        </p:blipFill>
        <p:spPr/>
      </p:pic>
    </p:spTree>
    <p:extLst>
      <p:ext uri="{BB962C8B-B14F-4D97-AF65-F5344CB8AC3E}">
        <p14:creationId xmlns:p14="http://schemas.microsoft.com/office/powerpoint/2010/main" val="93689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09304" y="292609"/>
            <a:ext cx="5646541" cy="731520"/>
          </a:xfrm>
        </p:spPr>
        <p:txBody>
          <a:bodyPr>
            <a:normAutofit fontScale="90000"/>
          </a:bodyPr>
          <a:lstStyle/>
          <a:p>
            <a:r>
              <a:rPr lang="en-US" sz="3600" dirty="0"/>
              <a:t>Puzzle Pieces</a:t>
            </a:r>
            <a:br>
              <a:rPr lang="en-US" dirty="0"/>
            </a:br>
            <a:r>
              <a:rPr lang="en-US" sz="1600" i="1" dirty="0"/>
              <a:t>What Do They Have in Common?</a:t>
            </a:r>
          </a:p>
        </p:txBody>
      </p:sp>
      <p:sp>
        <p:nvSpPr>
          <p:cNvPr id="6" name="Subtitle 5">
            <a:extLst>
              <a:ext uri="{FF2B5EF4-FFF2-40B4-BE49-F238E27FC236}">
                <a16:creationId xmlns:a16="http://schemas.microsoft.com/office/drawing/2014/main" id="{4552F1CF-68AA-447B-B5B0-C65BB72A5D6D}"/>
              </a:ext>
            </a:extLst>
          </p:cNvPr>
          <p:cNvSpPr>
            <a:spLocks noGrp="1"/>
          </p:cNvSpPr>
          <p:nvPr>
            <p:ph type="body" sz="quarter" idx="10"/>
          </p:nvPr>
        </p:nvSpPr>
        <p:spPr>
          <a:xfrm>
            <a:off x="409304" y="1024129"/>
            <a:ext cx="5673726" cy="5321807"/>
          </a:xfrm>
        </p:spPr>
        <p:txBody>
          <a:bodyPr vert="horz" lIns="91440" tIns="45720" rIns="91440" bIns="45720" rtlCol="0" anchor="t">
            <a:noAutofit/>
          </a:bodyPr>
          <a:lstStyle/>
          <a:p>
            <a:r>
              <a:rPr lang="en-US" sz="1600" dirty="0"/>
              <a:t>The Coalition for Responsible Home Education (CRHE)</a:t>
            </a:r>
            <a:br>
              <a:rPr lang="en-US" sz="1600" dirty="0"/>
            </a:br>
            <a:r>
              <a:rPr lang="en-US" sz="1200" dirty="0"/>
              <a:t>- a group that formed just over a decade ago who self-assigned themselves, former disgruntled homeschoolers, to define homeschool regulations nationwide that they want to meet their standards. Why?</a:t>
            </a:r>
            <a:br>
              <a:rPr lang="en-US" sz="1600" dirty="0"/>
            </a:br>
            <a:br>
              <a:rPr lang="en-US" sz="1600" dirty="0"/>
            </a:br>
            <a:r>
              <a:rPr lang="en-US" sz="1600" dirty="0"/>
              <a:t>United Nations, UNESCO, UNICEF</a:t>
            </a:r>
            <a:br>
              <a:rPr lang="en-US" sz="1600" dirty="0"/>
            </a:br>
            <a:r>
              <a:rPr lang="en-US" sz="1200" dirty="0"/>
              <a:t>- a number of the published Sustainable Development Goals (SDG’s) clearly state support for the “rights of the child”, which does not include parental rights – and it also calls for global education controlled by a one-world government model. Why?</a:t>
            </a:r>
            <a:br>
              <a:rPr lang="en-US" sz="1600" dirty="0"/>
            </a:br>
            <a:br>
              <a:rPr lang="en-US" sz="1600" dirty="0"/>
            </a:br>
            <a:r>
              <a:rPr lang="en-US" sz="1600" dirty="0"/>
              <a:t>Dr. Barbara Knox</a:t>
            </a:r>
            <a:br>
              <a:rPr lang="en-US" sz="1600" dirty="0"/>
            </a:br>
            <a:r>
              <a:rPr lang="en-US" sz="1200" dirty="0"/>
              <a:t>- a “child abuse pediatrician” who has a deeply concerning career history, yet CRHE uses one study she contributed to, as The Resource calling for  nationwide legislation. She has resigned from jobs in multiple states when she was discovered time and time again to be engaging wrongdoing. Why? </a:t>
            </a:r>
            <a:br>
              <a:rPr lang="en-US" sz="1600" dirty="0"/>
            </a:br>
            <a:br>
              <a:rPr lang="en-US" sz="1600" dirty="0"/>
            </a:br>
            <a:r>
              <a:rPr lang="en-US" sz="1600" dirty="0"/>
              <a:t>Angela Grimberg</a:t>
            </a:r>
            <a:br>
              <a:rPr lang="en-US" sz="1600" dirty="0"/>
            </a:br>
            <a:r>
              <a:rPr lang="en-US" sz="1200" dirty="0"/>
              <a:t>- CRHE Executive Director (through 6/2025), Florida physician assistant, published co-author of, “</a:t>
            </a:r>
            <a:r>
              <a:rPr lang="en-US" sz="1200" b="1" dirty="0"/>
              <a:t>Just-Released Report Outlines Troubling Trend Toward Religious Extremism in State Legislatures</a:t>
            </a:r>
            <a:r>
              <a:rPr lang="en-US" sz="1200" dirty="0"/>
              <a:t>”</a:t>
            </a:r>
            <a:br>
              <a:rPr lang="en-US" sz="1200" dirty="0"/>
            </a:br>
            <a:r>
              <a:rPr lang="en-US" sz="1000" dirty="0">
                <a:latin typeface="Arial" panose="020B0604020202020204" pitchFamily="34" charset="0"/>
                <a:cs typeface="Arial" panose="020B0604020202020204" pitchFamily="34" charset="0"/>
              </a:rPr>
              <a:t>Link</a:t>
            </a:r>
            <a:r>
              <a:rPr lang="en-US" sz="1000" dirty="0">
                <a:solidFill>
                  <a:schemeClr val="tx1"/>
                </a:solidFill>
                <a:latin typeface="Arial" panose="020B0604020202020204" pitchFamily="34" charset="0"/>
                <a:cs typeface="Arial" panose="020B0604020202020204" pitchFamily="34" charset="0"/>
              </a:rPr>
              <a:t>: </a:t>
            </a:r>
            <a:r>
              <a:rPr lang="en-US" sz="8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https://www.atheists.org/2024/01/new-report-reveals-policy-trend-toward-religious-extremism-in-state-legislatures/?fbclid=IwY2xjawLaZ6VleHRuA2FlbQIxMQBicmlkETFNVjExM29IeUhUYWRrSmdSAR7p1SGOU0ignQ2jrBNuPS64IUyoKqCtwkLTjjlJuxy49i8zi_2W49JSZ0Q-WQ_aem_V3Hwkz830K9gUbpy6qolSg</a:t>
            </a:r>
            <a:endParaRPr lang="en-US" sz="800" dirty="0">
              <a:solidFill>
                <a:schemeClr val="tx1"/>
              </a:solidFill>
              <a:latin typeface="Arial" panose="020B0604020202020204" pitchFamily="34" charset="0"/>
              <a:cs typeface="Arial" panose="020B0604020202020204" pitchFamily="34" charset="0"/>
            </a:endParaRPr>
          </a:p>
          <a:p>
            <a:br>
              <a:rPr lang="en-US" sz="1200" dirty="0"/>
            </a:br>
            <a:endParaRPr lang="en-US" sz="1200" dirty="0"/>
          </a:p>
        </p:txBody>
      </p:sp>
    </p:spTree>
    <p:extLst>
      <p:ext uri="{BB962C8B-B14F-4D97-AF65-F5344CB8AC3E}">
        <p14:creationId xmlns:p14="http://schemas.microsoft.com/office/powerpoint/2010/main" val="404560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p:txBody>
          <a:bodyPr/>
          <a:lstStyle/>
          <a:p>
            <a:r>
              <a:rPr lang="en-US" dirty="0"/>
              <a:t>A Timeline of Events</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414533" y="1540547"/>
            <a:ext cx="9741183" cy="3345316"/>
          </a:xfrm>
        </p:spPr>
        <p:txBody>
          <a:bodyPr>
            <a:normAutofit lnSpcReduction="10000"/>
          </a:bodyPr>
          <a:lstStyle/>
          <a:p>
            <a:r>
              <a:rPr lang="en-US" dirty="0"/>
              <a:t>*</a:t>
            </a:r>
            <a:r>
              <a:rPr lang="en-US" sz="1600" b="1" dirty="0"/>
              <a:t>Dr. Barbara Knox </a:t>
            </a:r>
            <a:r>
              <a:rPr lang="en-US" sz="1200" dirty="0"/>
              <a:t>graduated from the University of Wisconsin School of Medicine and Public Health, 2002. She completed a pediatrics residency at the Mayo Graduate School of Medicine in Rochester, Minnesota, as well as a child abuse pediatrics fellowship at Cincinnati Children's Hospital Medical Center in Cincinnati, Ohio.</a:t>
            </a:r>
            <a:br>
              <a:rPr lang="en-US" sz="1200" dirty="0"/>
            </a:br>
            <a:endParaRPr lang="en-US" sz="1200" dirty="0"/>
          </a:p>
          <a:p>
            <a:r>
              <a:rPr lang="en-US" sz="1200" dirty="0"/>
              <a:t>*</a:t>
            </a:r>
            <a:r>
              <a:rPr lang="en-US" sz="1600" b="1" dirty="0"/>
              <a:t>CRHE</a:t>
            </a:r>
            <a:r>
              <a:rPr lang="en-US" sz="1400" dirty="0"/>
              <a:t> </a:t>
            </a:r>
            <a:r>
              <a:rPr lang="en-US" sz="1200" dirty="0"/>
              <a:t>was founded in December 2013. They have worked to secure legislation to control home education nationwide according to their  chosen standards – which interestingly align with the UNESCO/UNICEF goals, along with using the work from Knox and Grimberg to promote their agenda. </a:t>
            </a:r>
            <a:br>
              <a:rPr lang="en-US" sz="1200" dirty="0"/>
            </a:br>
            <a:br>
              <a:rPr lang="en-US" sz="1200" dirty="0"/>
            </a:br>
            <a:r>
              <a:rPr lang="en-US" sz="1200" dirty="0"/>
              <a:t>*</a:t>
            </a:r>
            <a:r>
              <a:rPr lang="en-US" sz="1600" b="1" dirty="0"/>
              <a:t>The Sustainable Development Goals (SDGs), </a:t>
            </a:r>
            <a:r>
              <a:rPr lang="en-US" sz="1200" dirty="0"/>
              <a:t>part of the 2030 Agenda for Sustainable Development, were adopted by the United Nations General Assembly on September 25, 2015.  UNESCO and UNICEF, as specialized agencies of the UN, play a vital role in supporting the implementation of the SDGs in their respective areas of expertise. UNICEF, for example, focuses on ensuring the goals deliver results for children. </a:t>
            </a:r>
            <a:br>
              <a:rPr lang="en-US" sz="1200" dirty="0"/>
            </a:br>
            <a:br>
              <a:rPr lang="en-US" sz="1200" dirty="0"/>
            </a:br>
            <a:r>
              <a:rPr lang="en-US" sz="1200" dirty="0"/>
              <a:t>*</a:t>
            </a:r>
            <a:r>
              <a:rPr lang="en-US" sz="1600" b="1" dirty="0"/>
              <a:t>CRHE released their “model legislation” </a:t>
            </a:r>
            <a:r>
              <a:rPr lang="en-US" sz="1200" dirty="0"/>
              <a:t>in July 2024, defining their preference for legislative control of home education nationwide. </a:t>
            </a:r>
            <a:br>
              <a:rPr lang="en-US" sz="1200" dirty="0"/>
            </a:br>
            <a:br>
              <a:rPr lang="en-US" sz="1200" dirty="0"/>
            </a:br>
            <a:r>
              <a:rPr lang="en-US" sz="1200" dirty="0"/>
              <a:t>*</a:t>
            </a:r>
            <a:r>
              <a:rPr lang="en-US" sz="1600" b="1" dirty="0"/>
              <a:t>Dr. Knox’s </a:t>
            </a:r>
            <a:r>
              <a:rPr lang="en-US" sz="1200" dirty="0"/>
              <a:t>professional ethics is called into question in three states that are known. From 2022 until July 2025, there are deeply concerning issues about her.</a:t>
            </a:r>
            <a:br>
              <a:rPr lang="en-US" sz="1200" dirty="0"/>
            </a:br>
            <a:r>
              <a:rPr lang="en-US" sz="1200" dirty="0"/>
              <a:t>In the meanwhile, her work is foundational in CRHE’s “model legislation” and it must be asked, “How many legislators have been duped?” </a:t>
            </a:r>
          </a:p>
        </p:txBody>
      </p:sp>
      <p:sp>
        <p:nvSpPr>
          <p:cNvPr id="35" name="Slide Number Placeholder 34">
            <a:extLst>
              <a:ext uri="{FF2B5EF4-FFF2-40B4-BE49-F238E27FC236}">
                <a16:creationId xmlns:a16="http://schemas.microsoft.com/office/drawing/2014/main" id="{253F77DE-9A00-003D-3E35-AA011DA6A27F}"/>
              </a:ext>
            </a:extLst>
          </p:cNvPr>
          <p:cNvSpPr>
            <a:spLocks noGrp="1"/>
          </p:cNvSpPr>
          <p:nvPr>
            <p:ph type="sldNum" sz="quarter" idx="4"/>
          </p:nvPr>
        </p:nvSpPr>
        <p:spPr/>
        <p:txBody>
          <a:bodyPr/>
          <a:lstStyle/>
          <a:p>
            <a:fld id="{3A4F6043-7A67-491B-98BC-F933DED7226D}" type="slidenum">
              <a:rPr lang="en-US" smtClean="0"/>
              <a:pPr/>
              <a:t>5</a:t>
            </a:fld>
            <a:endParaRPr lang="en-US" dirty="0"/>
          </a:p>
        </p:txBody>
      </p:sp>
      <p:sp>
        <p:nvSpPr>
          <p:cNvPr id="4" name="Slide Number Placeholder 5">
            <a:extLst>
              <a:ext uri="{FF2B5EF4-FFF2-40B4-BE49-F238E27FC236}">
                <a16:creationId xmlns:a16="http://schemas.microsoft.com/office/drawing/2014/main" id="{2AD73156-2390-BB42-48B5-818ECA165475}"/>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5</a:t>
            </a:fld>
            <a:endParaRPr lang="en-US" dirty="0"/>
          </a:p>
        </p:txBody>
      </p:sp>
    </p:spTree>
    <p:extLst>
      <p:ext uri="{BB962C8B-B14F-4D97-AF65-F5344CB8AC3E}">
        <p14:creationId xmlns:p14="http://schemas.microsoft.com/office/powerpoint/2010/main" val="119562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22897" y="576263"/>
            <a:ext cx="5646541" cy="713041"/>
          </a:xfrm>
        </p:spPr>
        <p:txBody>
          <a:bodyPr/>
          <a:lstStyle/>
          <a:p>
            <a:r>
              <a:rPr lang="en-US" dirty="0"/>
              <a:t>Forget Parental Rights</a:t>
            </a:r>
          </a:p>
        </p:txBody>
      </p:sp>
      <p:sp>
        <p:nvSpPr>
          <p:cNvPr id="3" name="Subtitle 2">
            <a:extLst>
              <a:ext uri="{FF2B5EF4-FFF2-40B4-BE49-F238E27FC236}">
                <a16:creationId xmlns:a16="http://schemas.microsoft.com/office/drawing/2014/main" id="{9DA6A002-1BEB-AE76-169E-13071F90919E}"/>
              </a:ext>
            </a:extLst>
          </p:cNvPr>
          <p:cNvSpPr>
            <a:spLocks noGrp="1"/>
          </p:cNvSpPr>
          <p:nvPr>
            <p:ph type="body" sz="quarter" idx="10"/>
          </p:nvPr>
        </p:nvSpPr>
        <p:spPr>
          <a:xfrm>
            <a:off x="422275" y="1408176"/>
            <a:ext cx="5673726" cy="4268724"/>
          </a:xfrm>
        </p:spPr>
        <p:txBody>
          <a:bodyPr/>
          <a:lstStyle/>
          <a:p>
            <a:r>
              <a:rPr lang="en-US" dirty="0"/>
              <a:t>The Goals of the Rights of the Child</a:t>
            </a:r>
            <a:br>
              <a:rPr lang="en-US" dirty="0"/>
            </a:br>
            <a:r>
              <a:rPr lang="en-US" dirty="0"/>
              <a:t>These are global goals that are expected to take precedence over everything else. What about parental rights? What safeguards are in place to assure that parental rights are upheld?</a:t>
            </a:r>
            <a:br>
              <a:rPr lang="en-US" dirty="0"/>
            </a:br>
            <a:r>
              <a:rPr lang="en-US" dirty="0"/>
              <a:t>What about reports that those rights are not properly upheld?  </a:t>
            </a:r>
            <a:br>
              <a:rPr lang="en-US" dirty="0"/>
            </a:br>
            <a:br>
              <a:rPr lang="en-US" dirty="0"/>
            </a:br>
            <a:r>
              <a:rPr lang="en-US" dirty="0"/>
              <a:t>https://www.unicef.org/media/56661/file</a:t>
            </a:r>
          </a:p>
        </p:txBody>
      </p:sp>
      <p:pic>
        <p:nvPicPr>
          <p:cNvPr id="11" name="Picture Placeholder 10" descr="A plant in a pot">
            <a:extLst>
              <a:ext uri="{FF2B5EF4-FFF2-40B4-BE49-F238E27FC236}">
                <a16:creationId xmlns:a16="http://schemas.microsoft.com/office/drawing/2014/main" id="{86E0BB36-7BDD-D349-82E5-EF4C5EC28FC0}"/>
              </a:ext>
            </a:extLst>
          </p:cNvPr>
          <p:cNvPicPr>
            <a:picLocks noGrp="1" noChangeAspect="1"/>
          </p:cNvPicPr>
          <p:nvPr>
            <p:ph type="pic" sz="quarter" idx="13"/>
          </p:nvPr>
        </p:nvPicPr>
        <p:blipFill>
          <a:blip r:embed="rId3"/>
          <a:srcRect l="13" r="13"/>
          <a:stretch/>
        </p:blipFill>
        <p:spPr/>
      </p:pic>
    </p:spTree>
    <p:extLst>
      <p:ext uri="{BB962C8B-B14F-4D97-AF65-F5344CB8AC3E}">
        <p14:creationId xmlns:p14="http://schemas.microsoft.com/office/powerpoint/2010/main" val="387496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A5CEAB-2FBC-05D3-5EC8-6B6450722E9E}"/>
              </a:ext>
            </a:extLst>
          </p:cNvPr>
          <p:cNvSpPr>
            <a:spLocks noGrp="1"/>
          </p:cNvSpPr>
          <p:nvPr>
            <p:ph idx="1"/>
          </p:nvPr>
        </p:nvSpPr>
        <p:spPr>
          <a:xfrm>
            <a:off x="464826" y="685800"/>
            <a:ext cx="9741183" cy="5376672"/>
          </a:xfrm>
        </p:spPr>
        <p:txBody>
          <a:bodyPr>
            <a:normAutofit fontScale="40000" lnSpcReduction="20000"/>
          </a:bodyPr>
          <a:lstStyle/>
          <a:p>
            <a:pPr fontAlgn="ctr"/>
            <a:r>
              <a:rPr lang="en-US" sz="2800" dirty="0">
                <a:latin typeface="Arial" panose="020B0604020202020204" pitchFamily="34" charset="0"/>
                <a:cs typeface="Arial" panose="020B0604020202020204" pitchFamily="34" charset="0"/>
              </a:rPr>
              <a:t>Yes, the goals of children's rights and parental rights can sometimes conflict, particularly in situations involving child abuse, neglect, or when parents' decisions are deemed detrimental to a child's well-being. Who decides this? How subjective is it? While parents generally have rights to raise their children, these rights are not absolute and can be limited when they infringe upon a child's fundamental rights. </a:t>
            </a:r>
          </a:p>
          <a:p>
            <a:r>
              <a:rPr lang="en-US" sz="2800" dirty="0">
                <a:latin typeface="Arial" panose="020B0604020202020204" pitchFamily="34" charset="0"/>
                <a:cs typeface="Arial" panose="020B0604020202020204" pitchFamily="34" charset="0"/>
              </a:rPr>
              <a:t>Areas of Potential Conflict:</a:t>
            </a:r>
          </a:p>
          <a:p>
            <a:r>
              <a:rPr lang="en-US" sz="2800" b="1" dirty="0">
                <a:latin typeface="Arial" panose="020B0604020202020204" pitchFamily="34" charset="0"/>
                <a:cs typeface="Arial" panose="020B0604020202020204" pitchFamily="34" charset="0"/>
                <a:hlinkClick r:id="rId2"/>
              </a:rPr>
              <a:t>Child Abuse and Neglect: </a:t>
            </a:r>
            <a:r>
              <a:rPr lang="en-US" sz="2800" dirty="0">
                <a:latin typeface="Arial" panose="020B0604020202020204" pitchFamily="34" charset="0"/>
                <a:cs typeface="Arial" panose="020B0604020202020204" pitchFamily="34" charset="0"/>
                <a:hlinkClick r:id="rId2"/>
              </a:rPr>
              <a:t>.</a:t>
            </a:r>
            <a:r>
              <a:rPr lang="en-US" sz="2800" dirty="0">
                <a:latin typeface="Arial" panose="020B0604020202020204" pitchFamily="34" charset="0"/>
                <a:cs typeface="Arial" panose="020B0604020202020204" pitchFamily="34" charset="0"/>
              </a:rPr>
              <a:t>When parents physically or emotionally harm a child, or fail to provide adequate care, children's rights to safety and protection override parental rights to make decisions for the child. </a:t>
            </a:r>
          </a:p>
          <a:p>
            <a:r>
              <a:rPr lang="en-US" sz="2800" b="1" dirty="0">
                <a:latin typeface="Arial" panose="020B0604020202020204" pitchFamily="34" charset="0"/>
                <a:cs typeface="Arial" panose="020B0604020202020204" pitchFamily="34" charset="0"/>
                <a:hlinkClick r:id="rId3"/>
              </a:rPr>
              <a:t>Best Interests of the Child: </a:t>
            </a:r>
            <a:r>
              <a:rPr lang="en-US" sz="2800" dirty="0">
                <a:latin typeface="Arial" panose="020B0604020202020204" pitchFamily="34" charset="0"/>
                <a:cs typeface="Arial" panose="020B0604020202020204" pitchFamily="34" charset="0"/>
                <a:hlinkClick r:id="rId3"/>
              </a:rPr>
              <a:t>.</a:t>
            </a:r>
            <a:r>
              <a:rPr lang="en-US" sz="2800" dirty="0">
                <a:latin typeface="Arial" panose="020B0604020202020204" pitchFamily="34" charset="0"/>
                <a:cs typeface="Arial" panose="020B0604020202020204" pitchFamily="34" charset="0"/>
              </a:rPr>
              <a:t>In custody disputes, courts must determine the best arrangement for the child, considering factors beyond parental preferences. This may involve limiting parental access or decision-making power to ensure the child's well-being. </a:t>
            </a:r>
          </a:p>
          <a:p>
            <a:r>
              <a:rPr lang="en-US" sz="2800" b="1" dirty="0">
                <a:latin typeface="Arial" panose="020B0604020202020204" pitchFamily="34" charset="0"/>
                <a:cs typeface="Arial" panose="020B0604020202020204" pitchFamily="34" charset="0"/>
                <a:hlinkClick r:id="rId4"/>
              </a:rPr>
              <a:t>Education and Healthcare: </a:t>
            </a:r>
            <a:r>
              <a:rPr lang="en-US" sz="2800" dirty="0">
                <a:latin typeface="Arial" panose="020B0604020202020204" pitchFamily="34" charset="0"/>
                <a:cs typeface="Arial" panose="020B0604020202020204" pitchFamily="34" charset="0"/>
                <a:hlinkClick r:id="rId4"/>
              </a:rPr>
              <a:t>.</a:t>
            </a:r>
            <a:r>
              <a:rPr lang="en-US" sz="2800" dirty="0">
                <a:latin typeface="Arial" panose="020B0604020202020204" pitchFamily="34" charset="0"/>
                <a:cs typeface="Arial" panose="020B0604020202020204" pitchFamily="34" charset="0"/>
              </a:rPr>
              <a:t>While parents typically decide on a child's education and healthcare, these choices can be challenged if they are deemed harmful or neglectful. For example, if a parent refuses necessary medical treatment for a child, the state may intervene to protect the child's right to health. </a:t>
            </a:r>
          </a:p>
          <a:p>
            <a:r>
              <a:rPr lang="en-US" sz="2800" b="1" dirty="0">
                <a:latin typeface="Arial" panose="020B0604020202020204" pitchFamily="34" charset="0"/>
                <a:cs typeface="Arial" panose="020B0604020202020204" pitchFamily="34" charset="0"/>
                <a:hlinkClick r:id="rId5"/>
              </a:rPr>
              <a:t>Freedom of Expression and Religion: </a:t>
            </a:r>
            <a:r>
              <a:rPr lang="en-US" sz="2800" dirty="0">
                <a:latin typeface="Arial" panose="020B0604020202020204" pitchFamily="34" charset="0"/>
                <a:cs typeface="Arial" panose="020B0604020202020204" pitchFamily="34" charset="0"/>
                <a:hlinkClick r:id="rId5"/>
              </a:rPr>
              <a:t>.</a:t>
            </a:r>
            <a:r>
              <a:rPr lang="en-US" sz="2800" dirty="0">
                <a:latin typeface="Arial" panose="020B0604020202020204" pitchFamily="34" charset="0"/>
                <a:cs typeface="Arial" panose="020B0604020202020204" pitchFamily="34" charset="0"/>
              </a:rPr>
              <a:t>Children have the right to express their views and practice their religion, which may sometimes clash with parental preferences. For example, a child might want to practice a different religion than their parents. </a:t>
            </a:r>
          </a:p>
          <a:p>
            <a:r>
              <a:rPr lang="en-US" sz="2800" dirty="0">
                <a:latin typeface="Arial" panose="020B0604020202020204" pitchFamily="34" charset="0"/>
                <a:cs typeface="Arial" panose="020B0604020202020204" pitchFamily="34" charset="0"/>
              </a:rPr>
              <a:t>Balancing Rights: </a:t>
            </a:r>
            <a:r>
              <a:rPr lang="en-US" sz="2800" b="1" dirty="0">
                <a:latin typeface="Arial" panose="020B0604020202020204" pitchFamily="34" charset="0"/>
                <a:cs typeface="Arial" panose="020B0604020202020204" pitchFamily="34" charset="0"/>
                <a:hlinkClick r:id="rId6"/>
              </a:rPr>
              <a:t>International Law: </a:t>
            </a:r>
            <a:endParaRPr lang="en-US" sz="2800" dirty="0">
              <a:latin typeface="Arial" panose="020B0604020202020204" pitchFamily="34" charset="0"/>
              <a:cs typeface="Arial" panose="020B0604020202020204" pitchFamily="34" charset="0"/>
              <a:hlinkClick r:id="rId6"/>
            </a:endParaRPr>
          </a:p>
          <a:p>
            <a:pPr fontAlgn="ctr"/>
            <a:r>
              <a:rPr lang="en-US" sz="2800" dirty="0">
                <a:latin typeface="Arial" panose="020B0604020202020204" pitchFamily="34" charset="0"/>
                <a:cs typeface="Arial" panose="020B0604020202020204" pitchFamily="34" charset="0"/>
                <a:hlinkClick r:id="rId6"/>
              </a:rPr>
              <a:t>.</a:t>
            </a:r>
            <a:r>
              <a:rPr lang="en-US" sz="2800" dirty="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hlinkClick r:id="rId7"/>
              </a:rPr>
              <a:t>UN Convention on the Rights of the Child</a:t>
            </a:r>
            <a:r>
              <a:rPr lang="en-US" sz="2800" dirty="0">
                <a:latin typeface="Arial" panose="020B0604020202020204" pitchFamily="34" charset="0"/>
                <a:cs typeface="Arial" panose="020B0604020202020204" pitchFamily="34" charset="0"/>
              </a:rPr>
              <a:t> (UNCRC) emphasizes that while children need special protection, the role of parents in their upbringing is crucial. </a:t>
            </a:r>
          </a:p>
          <a:p>
            <a:r>
              <a:rPr lang="en-US" sz="2800" b="1" dirty="0">
                <a:latin typeface="Arial" panose="020B0604020202020204" pitchFamily="34" charset="0"/>
                <a:cs typeface="Arial" panose="020B0604020202020204" pitchFamily="34" charset="0"/>
                <a:hlinkClick r:id="rId8"/>
              </a:rPr>
              <a:t>Courts and Legal Systems:  </a:t>
            </a:r>
            <a:r>
              <a:rPr lang="en-US" sz="2800" dirty="0">
                <a:latin typeface="Arial" panose="020B0604020202020204" pitchFamily="34" charset="0"/>
                <a:cs typeface="Arial" panose="020B0604020202020204" pitchFamily="34" charset="0"/>
                <a:hlinkClick r:id="rId8"/>
              </a:rPr>
              <a:t>.</a:t>
            </a:r>
            <a:r>
              <a:rPr lang="en-US" sz="2800" dirty="0">
                <a:latin typeface="Arial" panose="020B0604020202020204" pitchFamily="34" charset="0"/>
                <a:cs typeface="Arial" panose="020B0604020202020204" pitchFamily="34" charset="0"/>
              </a:rPr>
              <a:t>Courts are responsible for balancing children's rights and parental rights, often – supposedly -  prioritizing the child's best interests. Concerns over outcries of abuses of authority or outright corruption is not new. </a:t>
            </a:r>
          </a:p>
          <a:p>
            <a:r>
              <a:rPr lang="en-US" sz="2800" b="1" dirty="0">
                <a:latin typeface="Arial" panose="020B0604020202020204" pitchFamily="34" charset="0"/>
                <a:cs typeface="Arial" panose="020B0604020202020204" pitchFamily="34" charset="0"/>
                <a:hlinkClick r:id="rId9"/>
              </a:rPr>
              <a:t>Parental Responsibilities:  </a:t>
            </a:r>
            <a:r>
              <a:rPr lang="en-US" sz="2800" dirty="0">
                <a:latin typeface="Arial" panose="020B0604020202020204" pitchFamily="34" charset="0"/>
                <a:cs typeface="Arial" panose="020B0604020202020204" pitchFamily="34" charset="0"/>
                <a:hlinkClick r:id="rId9"/>
              </a:rPr>
              <a:t>.</a:t>
            </a:r>
            <a:r>
              <a:rPr lang="en-US" sz="2800" dirty="0">
                <a:latin typeface="Arial" panose="020B0604020202020204" pitchFamily="34" charset="0"/>
                <a:cs typeface="Arial" panose="020B0604020202020204" pitchFamily="34" charset="0"/>
              </a:rPr>
              <a:t>Parental rights come with responsibilities. Parents are expected to provide for their children's basic needs, protect them from harm, and nurture their development. </a:t>
            </a:r>
          </a:p>
          <a:p>
            <a:r>
              <a:rPr lang="en-US" sz="2800" dirty="0">
                <a:latin typeface="Arial" panose="020B0604020202020204" pitchFamily="34" charset="0"/>
                <a:cs typeface="Arial" panose="020B0604020202020204" pitchFamily="34" charset="0"/>
              </a:rPr>
              <a:t>In essence, the goal is to create a framework where children's rights are respected while acknowledging the crucial role of parents. When these two sets of rights conflict, the legal system is used to intervene, and the danger to children is that the system is rife </a:t>
            </a:r>
            <a:r>
              <a:rPr lang="en-US" sz="2800" dirty="0" err="1">
                <a:latin typeface="Arial" panose="020B0604020202020204" pitchFamily="34" charset="0"/>
                <a:cs typeface="Arial" panose="020B0604020202020204" pitchFamily="34" charset="0"/>
              </a:rPr>
              <a:t>witih</a:t>
            </a:r>
            <a:r>
              <a:rPr lang="en-US" sz="2800" dirty="0">
                <a:latin typeface="Arial" panose="020B0604020202020204" pitchFamily="34" charset="0"/>
                <a:cs typeface="Arial" panose="020B0604020202020204" pitchFamily="34" charset="0"/>
              </a:rPr>
              <a:t> its own problems and corruption. How will that ensure that child's safety and well-being are prioritized, according to both </a:t>
            </a:r>
            <a:r>
              <a:rPr lang="en-US" sz="2800" dirty="0">
                <a:latin typeface="Arial" panose="020B0604020202020204" pitchFamily="34" charset="0"/>
                <a:cs typeface="Arial" panose="020B0604020202020204" pitchFamily="34" charset="0"/>
                <a:hlinkClick r:id="rId10"/>
              </a:rPr>
              <a:t>UNICEF UK https://www.unicef.org.uk/what-we-do/un-convention-child-rights/ </a:t>
            </a:r>
            <a:r>
              <a:rPr lang="en-US" sz="2800" dirty="0">
                <a:latin typeface="Arial" panose="020B0604020202020204" pitchFamily="34" charset="0"/>
                <a:cs typeface="Arial" panose="020B0604020202020204" pitchFamily="34" charset="0"/>
              </a:rPr>
              <a:t> ? </a:t>
            </a:r>
          </a:p>
          <a:p>
            <a:endParaRPr lang="en-US" dirty="0"/>
          </a:p>
        </p:txBody>
      </p:sp>
      <p:sp>
        <p:nvSpPr>
          <p:cNvPr id="4" name="Slide Number Placeholder 3">
            <a:extLst>
              <a:ext uri="{FF2B5EF4-FFF2-40B4-BE49-F238E27FC236}">
                <a16:creationId xmlns:a16="http://schemas.microsoft.com/office/drawing/2014/main" id="{AA205A5A-20D5-B2DC-2D79-80B2E2F3789C}"/>
              </a:ext>
            </a:extLst>
          </p:cNvPr>
          <p:cNvSpPr>
            <a:spLocks noGrp="1"/>
          </p:cNvSpPr>
          <p:nvPr>
            <p:ph type="sldNum" sz="quarter" idx="4"/>
          </p:nvPr>
        </p:nvSpPr>
        <p:spPr/>
        <p:txBody>
          <a:bodyPr/>
          <a:lstStyle/>
          <a:p>
            <a:fld id="{3A4F6043-7A67-491B-98BC-F933DED7226D}" type="slidenum">
              <a:rPr lang="en-US" smtClean="0"/>
              <a:pPr/>
              <a:t>7</a:t>
            </a:fld>
            <a:endParaRPr lang="en-US" dirty="0"/>
          </a:p>
        </p:txBody>
      </p:sp>
    </p:spTree>
    <p:extLst>
      <p:ext uri="{BB962C8B-B14F-4D97-AF65-F5344CB8AC3E}">
        <p14:creationId xmlns:p14="http://schemas.microsoft.com/office/powerpoint/2010/main" val="250076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5785-D4FD-F577-7602-4E55EB00171B}"/>
              </a:ext>
            </a:extLst>
          </p:cNvPr>
          <p:cNvSpPr>
            <a:spLocks noGrp="1"/>
          </p:cNvSpPr>
          <p:nvPr>
            <p:ph type="title"/>
          </p:nvPr>
        </p:nvSpPr>
        <p:spPr/>
        <p:txBody>
          <a:bodyPr/>
          <a:lstStyle/>
          <a:p>
            <a:r>
              <a:rPr lang="en-US" dirty="0"/>
              <a:t>Dr. Barbara Knox’s Journey of Leaving</a:t>
            </a:r>
          </a:p>
        </p:txBody>
      </p:sp>
      <p:sp>
        <p:nvSpPr>
          <p:cNvPr id="3" name="Content Placeholder 2">
            <a:extLst>
              <a:ext uri="{FF2B5EF4-FFF2-40B4-BE49-F238E27FC236}">
                <a16:creationId xmlns:a16="http://schemas.microsoft.com/office/drawing/2014/main" id="{D369B3B9-0246-C274-6742-B11162F2A112}"/>
              </a:ext>
            </a:extLst>
          </p:cNvPr>
          <p:cNvSpPr>
            <a:spLocks noGrp="1"/>
          </p:cNvSpPr>
          <p:nvPr>
            <p:ph idx="1"/>
          </p:nvPr>
        </p:nvSpPr>
        <p:spPr>
          <a:xfrm>
            <a:off x="419106" y="1335024"/>
            <a:ext cx="9741183" cy="4209207"/>
          </a:xfrm>
        </p:spPr>
        <p:txBody>
          <a:bodyPr/>
          <a:lstStyle/>
          <a:p>
            <a:r>
              <a:rPr lang="en-US" sz="1400" dirty="0"/>
              <a:t>1/27/2022</a:t>
            </a:r>
            <a:br>
              <a:rPr lang="en-US" sz="1400" dirty="0"/>
            </a:br>
            <a:r>
              <a:rPr lang="en-US" sz="1600" b="1" dirty="0"/>
              <a:t>Knox resigns days after the Anchorage Daily News and Wisconsin Watch published stories. </a:t>
            </a:r>
          </a:p>
          <a:p>
            <a:r>
              <a:rPr lang="en-US" sz="1400" dirty="0"/>
              <a:t>Emily and Justin Acker, a Fairbanks-area military family who said Knox misdiagnosed their newborn daughter’s brain injuries as abuse, leading them to lose custody of their two children for most of a year. </a:t>
            </a:r>
            <a:r>
              <a:rPr lang="en-US" sz="1400" b="1" dirty="0"/>
              <a:t>It wasn’t the first time Knox’s medical judgment and workplace behavior had been scrutinized.</a:t>
            </a:r>
            <a:r>
              <a:rPr lang="en-US" sz="1400" dirty="0"/>
              <a:t> In November, Providence said it had launched an investigation into Alaska CARES after a wave of departures that included every member of the medical staff other than Knox. At the time, Providence said it was “aware of increasing concerns about the workplace environment” of the clinic. </a:t>
            </a:r>
            <a:br>
              <a:rPr lang="en-US" sz="1400" dirty="0"/>
            </a:br>
            <a:r>
              <a:rPr lang="en-US" sz="1400" dirty="0"/>
              <a:t>Wisconsin Watch, </a:t>
            </a:r>
            <a:r>
              <a:rPr lang="en-US" sz="1400" u="sng" dirty="0">
                <a:solidFill>
                  <a:schemeClr val="tx1"/>
                </a:solidFill>
                <a:hlinkClick r:id="rId2">
                  <a:extLst>
                    <a:ext uri="{A12FA001-AC4F-418D-AE19-62706E023703}">
                      <ahyp:hlinkClr xmlns:ahyp="http://schemas.microsoft.com/office/drawing/2018/hyperlinkcolor" val="tx"/>
                    </a:ext>
                  </a:extLst>
                </a:hlinkClick>
              </a:rPr>
              <a:t>a nonprofit investigative newsroom</a:t>
            </a:r>
            <a:r>
              <a:rPr lang="en-US" sz="1400" u="sng" dirty="0">
                <a:solidFill>
                  <a:schemeClr val="tx1"/>
                </a:solidFill>
              </a:rPr>
              <a:t>, </a:t>
            </a:r>
            <a:r>
              <a:rPr lang="en-US" sz="1400" dirty="0"/>
              <a:t>found more than a dozen other instances in which Knox’s diagnoses of abuse were later rejected by child welfare authorities, the courts, law enforcement </a:t>
            </a:r>
            <a:r>
              <a:rPr lang="en-US" sz="1400" i="1" dirty="0"/>
              <a:t>or other doctors. </a:t>
            </a:r>
            <a:br>
              <a:rPr lang="en-US" sz="1400" i="1" dirty="0"/>
            </a:br>
            <a:br>
              <a:rPr lang="en-US" sz="1400" i="1" dirty="0"/>
            </a:br>
            <a:r>
              <a:rPr lang="en-US" sz="1200" dirty="0"/>
              <a:t>Read more here:  &lt;&lt;</a:t>
            </a:r>
            <a:r>
              <a:rPr lang="en-US" sz="1200" dirty="0">
                <a:hlinkClick r:id="rId3"/>
              </a:rPr>
              <a:t>https://www.adn.com/alaska-news/2020/03/04/allegations-of-bullying-behavior-in-previous-job-surface-against-alaska-child-abuse-clinic-director/</a:t>
            </a:r>
            <a:r>
              <a:rPr lang="en-US" sz="1200" dirty="0"/>
              <a:t>&gt; &gt; </a:t>
            </a:r>
          </a:p>
          <a:p>
            <a:endParaRPr lang="en-US" sz="1400" dirty="0"/>
          </a:p>
          <a:p>
            <a:r>
              <a:rPr lang="en-US" sz="1400" b="1" i="1" dirty="0"/>
              <a:t>But wait. There’s  more…</a:t>
            </a:r>
          </a:p>
          <a:p>
            <a:endParaRPr lang="en-US" dirty="0"/>
          </a:p>
        </p:txBody>
      </p:sp>
      <p:sp>
        <p:nvSpPr>
          <p:cNvPr id="4" name="Slide Number Placeholder 3">
            <a:extLst>
              <a:ext uri="{FF2B5EF4-FFF2-40B4-BE49-F238E27FC236}">
                <a16:creationId xmlns:a16="http://schemas.microsoft.com/office/drawing/2014/main" id="{DBDCBC1A-C4F0-AFCE-4499-538095A14200}"/>
              </a:ext>
            </a:extLst>
          </p:cNvPr>
          <p:cNvSpPr>
            <a:spLocks noGrp="1"/>
          </p:cNvSpPr>
          <p:nvPr>
            <p:ph type="sldNum" sz="quarter" idx="4"/>
          </p:nvPr>
        </p:nvSpPr>
        <p:spPr/>
        <p:txBody>
          <a:bodyPr/>
          <a:lstStyle/>
          <a:p>
            <a:fld id="{3A4F6043-7A67-491B-98BC-F933DED7226D}" type="slidenum">
              <a:rPr lang="en-US" smtClean="0"/>
              <a:pPr/>
              <a:t>8</a:t>
            </a:fld>
            <a:endParaRPr lang="en-US" dirty="0"/>
          </a:p>
        </p:txBody>
      </p:sp>
    </p:spTree>
    <p:extLst>
      <p:ext uri="{BB962C8B-B14F-4D97-AF65-F5344CB8AC3E}">
        <p14:creationId xmlns:p14="http://schemas.microsoft.com/office/powerpoint/2010/main" val="295991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2687-FB68-03A5-7B58-7BE373546BAA}"/>
              </a:ext>
            </a:extLst>
          </p:cNvPr>
          <p:cNvSpPr>
            <a:spLocks noGrp="1"/>
          </p:cNvSpPr>
          <p:nvPr>
            <p:ph type="title"/>
          </p:nvPr>
        </p:nvSpPr>
        <p:spPr/>
        <p:txBody>
          <a:bodyPr/>
          <a:lstStyle/>
          <a:p>
            <a:r>
              <a:rPr lang="en-US" dirty="0"/>
              <a:t>Dr. Barbara Knox – January 31, 2025</a:t>
            </a:r>
          </a:p>
        </p:txBody>
      </p:sp>
      <p:sp>
        <p:nvSpPr>
          <p:cNvPr id="3" name="Content Placeholder 2">
            <a:extLst>
              <a:ext uri="{FF2B5EF4-FFF2-40B4-BE49-F238E27FC236}">
                <a16:creationId xmlns:a16="http://schemas.microsoft.com/office/drawing/2014/main" id="{4088D043-A112-1C3F-D2F3-990CF3E09740}"/>
              </a:ext>
            </a:extLst>
          </p:cNvPr>
          <p:cNvSpPr>
            <a:spLocks noGrp="1"/>
          </p:cNvSpPr>
          <p:nvPr>
            <p:ph idx="1"/>
          </p:nvPr>
        </p:nvSpPr>
        <p:spPr>
          <a:xfrm>
            <a:off x="419106" y="1417320"/>
            <a:ext cx="9741183" cy="4343400"/>
          </a:xfrm>
        </p:spPr>
        <p:txBody>
          <a:bodyPr>
            <a:normAutofit fontScale="32500" lnSpcReduction="20000"/>
          </a:bodyPr>
          <a:lstStyle/>
          <a:p>
            <a:r>
              <a:rPr lang="en-US" sz="4300" b="1" i="1" dirty="0">
                <a:latin typeface="Arial" panose="020B0604020202020204" pitchFamily="34" charset="0"/>
                <a:cs typeface="Arial" panose="020B0604020202020204" pitchFamily="34" charset="0"/>
              </a:rPr>
              <a:t>'We are in the middle of being bullied': 9 members of Child Protection Team call for end of 'toxic' work environment</a:t>
            </a:r>
          </a:p>
          <a:p>
            <a: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Nine members of the First Coast Child Protection Team in Florida are speaking out about their boss, Dr. Barbara Knox, alleging a toxic work environment and concerns over her handling of child abuse cases. </a:t>
            </a:r>
            <a:endParaRPr lang="en-US" sz="3000" u="sng" dirty="0">
              <a:solidFill>
                <a:schemeClr val="tx1"/>
              </a:solidFill>
              <a:latin typeface="Arial" panose="020B0604020202020204" pitchFamily="34" charset="0"/>
              <a:cs typeface="Arial" panose="020B0604020202020204" pitchFamily="34" charset="0"/>
            </a:endParaRPr>
          </a:p>
          <a:p>
            <a: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“She looked at me and said in my 30 years of experience the only way for a child to obtain this injury is for her to be punched repeatedly in the abdomen or she was dropkicked across the room,” Diana Sullivan said. “And I looked at her and said what do you mean? She’s eight pounds. Wouldn’t we see any type of physical marks on her body? Wouldn’t she act like she is in pain? I mean she’s not showing any signs of pain or discomfort. Wouldn’t there be any type of discoloration or bruising if she’s bleeding internally? And she just kept saying no.”</a:t>
            </a:r>
            <a:endParaRPr lang="en-US" sz="3000" u="sng" dirty="0">
              <a:solidFill>
                <a:schemeClr val="tx1"/>
              </a:solidFill>
              <a:latin typeface="Arial" panose="020B0604020202020204" pitchFamily="34" charset="0"/>
              <a:cs typeface="Arial" panose="020B0604020202020204" pitchFamily="34" charset="0"/>
            </a:endParaRPr>
          </a:p>
          <a:p>
            <a:r>
              <a:rPr lang="en-US" sz="3000" u="sng" dirty="0">
                <a:solidFill>
                  <a:schemeClr val="tx1"/>
                </a:solidFill>
                <a:latin typeface="Arial" panose="020B0604020202020204" pitchFamily="34" charset="0"/>
                <a:cs typeface="Arial" panose="020B0604020202020204" pitchFamily="34" charset="0"/>
              </a:rPr>
              <a:t>“</a:t>
            </a:r>
            <a: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The Sullivans believe their daughter was misdiagnosed. A review by a geneticist suggested the child’s malnutrition in the womb led to weakened bones, making fractures more likely without excessive force.”</a:t>
            </a:r>
            <a:b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b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 mean there have been numerous times, and we all have been on call with Knox, and she will tell us not to call her past a certain time,” an employee said. “I have to staff this case about a kid with an injury, but I'm scared to call her because she told me not to, then what do you do?”  </a:t>
            </a:r>
            <a:br>
              <a:rPr lang="en-US" sz="3000" u="sng" dirty="0">
                <a:solidFill>
                  <a:srgbClr val="DF686A"/>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br>
              <a:rPr lang="en-US" sz="3000" u="sng" dirty="0">
                <a:solidFill>
                  <a:srgbClr val="DF686A"/>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r>
              <a:rPr lang="en-US" sz="3000" u="sng" dirty="0">
                <a:solidFill>
                  <a:srgbClr val="DF686A"/>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Past Allegations in Other States</a:t>
            </a:r>
            <a:r>
              <a:rPr lang="en-US" sz="3000" u="sng" dirty="0">
                <a:solidFill>
                  <a:schemeClr val="tx1"/>
                </a:solidFill>
                <a:latin typeface="Arial" panose="020B0604020202020204" pitchFamily="34" charset="0"/>
                <a:cs typeface="Arial" panose="020B0604020202020204" pitchFamily="34" charset="0"/>
              </a:rPr>
              <a:t> - </a:t>
            </a:r>
            <a: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These accusations are not isolated. Knox previously worked in Wisconsin and Alaska, where former colleagues reported similar behavior, according to published reports.</a:t>
            </a:r>
            <a:r>
              <a:rPr lang="en-US" sz="3000" u="sng" dirty="0">
                <a:solidFill>
                  <a:schemeClr val="tx1"/>
                </a:solidFill>
                <a:latin typeface="Arial" panose="020B0604020202020204" pitchFamily="34" charset="0"/>
                <a:cs typeface="Arial" panose="020B0604020202020204" pitchFamily="34" charset="0"/>
              </a:rPr>
              <a:t> </a:t>
            </a:r>
            <a: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Knox then worked in Alaska where former employees made numerous complaints about her management and medical judgment…”</a:t>
            </a:r>
            <a:b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b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 think that there's a pattern of this behavior. It's not a coincidence that this has happened in two other states. If there's that many people coming forward, that's also not a coincidence,” one employee stated. “It's tarnishing the Child Protection Team reputation and our credibility.”</a:t>
            </a:r>
            <a:endParaRPr lang="en-US" sz="3000" u="sng" dirty="0">
              <a:solidFill>
                <a:schemeClr val="tx1"/>
              </a:solidFill>
              <a:latin typeface="Arial" panose="020B0604020202020204" pitchFamily="34" charset="0"/>
              <a:cs typeface="Arial" panose="020B0604020202020204" pitchFamily="34" charset="0"/>
            </a:endParaRPr>
          </a:p>
          <a:p>
            <a:r>
              <a:rPr lang="en-US" sz="30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“You have nine people sitting here knowing very well that they could be signing their own letter of termination and they're all sitting here before you telling their stories. It's serious, and it needs attention and not only does it need attention, there needs to be action.”</a:t>
            </a:r>
            <a:endParaRPr lang="en-US" sz="3000" u="sng" dirty="0">
              <a:solidFill>
                <a:schemeClr val="tx1"/>
              </a:solidFill>
              <a:latin typeface="Arial" panose="020B0604020202020204" pitchFamily="34" charset="0"/>
              <a:cs typeface="Arial" panose="020B0604020202020204" pitchFamily="34" charset="0"/>
            </a:endParaRPr>
          </a:p>
          <a:p>
            <a:r>
              <a:rPr lang="en-US" sz="30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Read the full story here: </a:t>
            </a:r>
            <a:r>
              <a:rPr lang="en-US" sz="3000" dirty="0">
                <a:solidFill>
                  <a:schemeClr val="tx1"/>
                </a:solidFill>
                <a:latin typeface="Arial" panose="020B0604020202020204" pitchFamily="34" charset="0"/>
                <a:cs typeface="Arial" panose="020B0604020202020204" pitchFamily="34" charset="0"/>
              </a:rPr>
              <a:t> </a:t>
            </a:r>
            <a:r>
              <a:rPr lang="en-US" sz="3000" u="sng" dirty="0">
                <a:latin typeface="Arial" panose="020B0604020202020204" pitchFamily="34" charset="0"/>
                <a:cs typeface="Arial" panose="020B0604020202020204" pitchFamily="34" charset="0"/>
                <a:hlinkClick r:id="rId2"/>
              </a:rPr>
              <a:t>https://www.firstcoastnews.com/article/news/local/we-are-in-the-middle-of-being-bullied-9-members-of-child-protection-team-call-for-end-of-toxic-work-environment/77-1f192b6b-9915-4430-aec4-001b0985703a</a:t>
            </a:r>
            <a:endParaRPr lang="en-US" sz="3000" dirty="0">
              <a:latin typeface="Arial" panose="020B0604020202020204" pitchFamily="34" charset="0"/>
              <a:cs typeface="Arial" panose="020B0604020202020204" pitchFamily="34" charset="0"/>
            </a:endParaRPr>
          </a:p>
          <a:p>
            <a:endParaRPr lang="en-US" sz="3000" dirty="0">
              <a:solidFill>
                <a:schemeClr val="tx1"/>
              </a:solidFill>
            </a:endParaRPr>
          </a:p>
          <a:p>
            <a:endParaRPr lang="en-US" sz="1600" dirty="0"/>
          </a:p>
          <a:p>
            <a:endParaRPr lang="en-US" sz="1600" dirty="0"/>
          </a:p>
          <a:p>
            <a:endParaRPr lang="en-US" sz="1600" dirty="0"/>
          </a:p>
          <a:p>
            <a:endParaRPr lang="en-US" dirty="0"/>
          </a:p>
        </p:txBody>
      </p:sp>
      <p:sp>
        <p:nvSpPr>
          <p:cNvPr id="4" name="Slide Number Placeholder 3">
            <a:extLst>
              <a:ext uri="{FF2B5EF4-FFF2-40B4-BE49-F238E27FC236}">
                <a16:creationId xmlns:a16="http://schemas.microsoft.com/office/drawing/2014/main" id="{36831F37-1A8C-F25F-A6E3-0091BDACF55F}"/>
              </a:ext>
            </a:extLst>
          </p:cNvPr>
          <p:cNvSpPr>
            <a:spLocks noGrp="1"/>
          </p:cNvSpPr>
          <p:nvPr>
            <p:ph type="sldNum" sz="quarter" idx="4"/>
          </p:nvPr>
        </p:nvSpPr>
        <p:spPr/>
        <p:txBody>
          <a:bodyPr/>
          <a:lstStyle/>
          <a:p>
            <a:fld id="{3A4F6043-7A67-491B-98BC-F933DED7226D}" type="slidenum">
              <a:rPr lang="en-US" smtClean="0"/>
              <a:pPr/>
              <a:t>9</a:t>
            </a:fld>
            <a:endParaRPr lang="en-US" dirty="0"/>
          </a:p>
        </p:txBody>
      </p:sp>
    </p:spTree>
    <p:extLst>
      <p:ext uri="{BB962C8B-B14F-4D97-AF65-F5344CB8AC3E}">
        <p14:creationId xmlns:p14="http://schemas.microsoft.com/office/powerpoint/2010/main" val="1793964297"/>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665E41-66EB-401D-940D-8E7024721BE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{672B882F-7CB6-4210-A942-D7970E12C636}TF6ea1097e-8114-4abb-8578-efc1cea4ec3ccb51dba1_win32-f546f05e15f0</Template>
  <TotalTime>222</TotalTime>
  <Words>2634</Words>
  <Application>Microsoft Office PowerPoint</Application>
  <PresentationFormat>Widescreen</PresentationFormat>
  <Paragraphs>77</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Dante</vt:lpstr>
      <vt:lpstr>Dante (Headings)2</vt:lpstr>
      <vt:lpstr>Helvetica Neue Medium</vt:lpstr>
      <vt:lpstr>Wingdings 2</vt:lpstr>
      <vt:lpstr>OffsetVTI</vt:lpstr>
      <vt:lpstr>What Do CRHE, Knox, Grimberg, UNESCO, UNICEF Have in Common? What’s Going On? Homeschoolers Want to Know and Legislators Need to Know. Let’s See…</vt:lpstr>
      <vt:lpstr>Agenda</vt:lpstr>
      <vt:lpstr>Introduction  It’s no secret that homeschool freedom has been under attack for decades by a small number of groups or individuals who have endeavored to effectively persuade legislators or those working with them, &amp; agency heads, toward securing legislative control over homeschool freedom and parental rights. Despite the fact that after decades of some level of regulation, this past decade has brought decreased regulation in a number of states because homeschoolers have proven their success. Micromanaging parents’ choices is unwarranted and creates limitations for parents meeting their children’s needs as they know is best. So, why is it that groups like CRHE work so hard to gain national control over home education?</vt:lpstr>
      <vt:lpstr>Puzzle Pieces What Do They Have in Common?</vt:lpstr>
      <vt:lpstr>A Timeline of Events</vt:lpstr>
      <vt:lpstr>Forget Parental Rights</vt:lpstr>
      <vt:lpstr>PowerPoint Presentation</vt:lpstr>
      <vt:lpstr>Dr. Barbara Knox’s Journey of Leaving</vt:lpstr>
      <vt:lpstr>Dr. Barbara Knox – January 31, 2025</vt:lpstr>
      <vt:lpstr>Dr. Barbara Knox – July 31, 2025</vt:lpstr>
      <vt:lpstr>Back to CRHE Again</vt:lpstr>
      <vt:lpstr>Final Tips &amp;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Diane Connors</dc:creator>
  <cp:lastModifiedBy>Diane Connors</cp:lastModifiedBy>
  <cp:revision>20</cp:revision>
  <dcterms:created xsi:type="dcterms:W3CDTF">2025-07-08T22:06:36Z</dcterms:created>
  <dcterms:modified xsi:type="dcterms:W3CDTF">2025-07-09T11:33:58Z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