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6"/>
  </p:notesMasterIdLst>
  <p:handoutMasterIdLst>
    <p:handoutMasterId r:id="rId37"/>
  </p:handoutMasterIdLst>
  <p:sldIdLst>
    <p:sldId id="256" r:id="rId5"/>
    <p:sldId id="291" r:id="rId6"/>
    <p:sldId id="257" r:id="rId7"/>
    <p:sldId id="281" r:id="rId8"/>
    <p:sldId id="258" r:id="rId9"/>
    <p:sldId id="296" r:id="rId10"/>
    <p:sldId id="297" r:id="rId11"/>
    <p:sldId id="298" r:id="rId12"/>
    <p:sldId id="299" r:id="rId13"/>
    <p:sldId id="295" r:id="rId14"/>
    <p:sldId id="286" r:id="rId15"/>
    <p:sldId id="287" r:id="rId16"/>
    <p:sldId id="288" r:id="rId17"/>
    <p:sldId id="271" r:id="rId18"/>
    <p:sldId id="310" r:id="rId19"/>
    <p:sldId id="289" r:id="rId20"/>
    <p:sldId id="290" r:id="rId21"/>
    <p:sldId id="278" r:id="rId22"/>
    <p:sldId id="292" r:id="rId23"/>
    <p:sldId id="293" r:id="rId24"/>
    <p:sldId id="294" r:id="rId25"/>
    <p:sldId id="300" r:id="rId26"/>
    <p:sldId id="301" r:id="rId27"/>
    <p:sldId id="302" r:id="rId28"/>
    <p:sldId id="303" r:id="rId29"/>
    <p:sldId id="304" r:id="rId30"/>
    <p:sldId id="305" r:id="rId31"/>
    <p:sldId id="306" r:id="rId32"/>
    <p:sldId id="307" r:id="rId33"/>
    <p:sldId id="308" r:id="rId34"/>
    <p:sldId id="30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531872-E2F7-4204-9BE0-4F702AA3D0E8}" v="16" dt="2024-10-27T13:42:37.5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655" autoAdjust="0"/>
  </p:normalViewPr>
  <p:slideViewPr>
    <p:cSldViewPr snapToGrid="0">
      <p:cViewPr varScale="1">
        <p:scale>
          <a:sx n="75" d="100"/>
          <a:sy n="75" d="100"/>
        </p:scale>
        <p:origin x="974" y="43"/>
      </p:cViewPr>
      <p:guideLst/>
    </p:cSldViewPr>
  </p:slideViewPr>
  <p:outlineViewPr>
    <p:cViewPr>
      <p:scale>
        <a:sx n="33" d="100"/>
        <a:sy n="33" d="100"/>
      </p:scale>
      <p:origin x="0" y="-288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03" y="29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10/26/2024</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10/26/2024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a:t>
            </a:fld>
            <a:endParaRPr lang="en-US" dirty="0"/>
          </a:p>
        </p:txBody>
      </p:sp>
    </p:spTree>
    <p:extLst>
      <p:ext uri="{BB962C8B-B14F-4D97-AF65-F5344CB8AC3E}">
        <p14:creationId xmlns:p14="http://schemas.microsoft.com/office/powerpoint/2010/main" val="1778128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12</a:t>
            </a:fld>
            <a:endParaRPr lang="en-US" dirty="0"/>
          </a:p>
        </p:txBody>
      </p:sp>
    </p:spTree>
    <p:extLst>
      <p:ext uri="{BB962C8B-B14F-4D97-AF65-F5344CB8AC3E}">
        <p14:creationId xmlns:p14="http://schemas.microsoft.com/office/powerpoint/2010/main" val="3031818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13</a:t>
            </a:fld>
            <a:endParaRPr lang="en-US" dirty="0"/>
          </a:p>
        </p:txBody>
      </p:sp>
    </p:spTree>
    <p:extLst>
      <p:ext uri="{BB962C8B-B14F-4D97-AF65-F5344CB8AC3E}">
        <p14:creationId xmlns:p14="http://schemas.microsoft.com/office/powerpoint/2010/main" val="2591200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14</a:t>
            </a:fld>
            <a:endParaRPr lang="en-US" dirty="0"/>
          </a:p>
        </p:txBody>
      </p:sp>
    </p:spTree>
    <p:extLst>
      <p:ext uri="{BB962C8B-B14F-4D97-AF65-F5344CB8AC3E}">
        <p14:creationId xmlns:p14="http://schemas.microsoft.com/office/powerpoint/2010/main" val="702683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16</a:t>
            </a:fld>
            <a:endParaRPr lang="en-US" dirty="0"/>
          </a:p>
        </p:txBody>
      </p:sp>
    </p:spTree>
    <p:extLst>
      <p:ext uri="{BB962C8B-B14F-4D97-AF65-F5344CB8AC3E}">
        <p14:creationId xmlns:p14="http://schemas.microsoft.com/office/powerpoint/2010/main" val="1968093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17</a:t>
            </a:fld>
            <a:endParaRPr lang="en-US" dirty="0"/>
          </a:p>
        </p:txBody>
      </p:sp>
    </p:spTree>
    <p:extLst>
      <p:ext uri="{BB962C8B-B14F-4D97-AF65-F5344CB8AC3E}">
        <p14:creationId xmlns:p14="http://schemas.microsoft.com/office/powerpoint/2010/main" val="3195429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18</a:t>
            </a:fld>
            <a:endParaRPr lang="en-US" dirty="0"/>
          </a:p>
        </p:txBody>
      </p:sp>
    </p:spTree>
    <p:extLst>
      <p:ext uri="{BB962C8B-B14F-4D97-AF65-F5344CB8AC3E}">
        <p14:creationId xmlns:p14="http://schemas.microsoft.com/office/powerpoint/2010/main" val="2182522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19</a:t>
            </a:fld>
            <a:endParaRPr lang="en-US" dirty="0"/>
          </a:p>
        </p:txBody>
      </p:sp>
    </p:spTree>
    <p:extLst>
      <p:ext uri="{BB962C8B-B14F-4D97-AF65-F5344CB8AC3E}">
        <p14:creationId xmlns:p14="http://schemas.microsoft.com/office/powerpoint/2010/main" val="426865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20</a:t>
            </a:fld>
            <a:endParaRPr lang="en-US" dirty="0"/>
          </a:p>
        </p:txBody>
      </p:sp>
    </p:spTree>
    <p:extLst>
      <p:ext uri="{BB962C8B-B14F-4D97-AF65-F5344CB8AC3E}">
        <p14:creationId xmlns:p14="http://schemas.microsoft.com/office/powerpoint/2010/main" val="2129395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21</a:t>
            </a:fld>
            <a:endParaRPr lang="en-US" dirty="0"/>
          </a:p>
        </p:txBody>
      </p:sp>
    </p:spTree>
    <p:extLst>
      <p:ext uri="{BB962C8B-B14F-4D97-AF65-F5344CB8AC3E}">
        <p14:creationId xmlns:p14="http://schemas.microsoft.com/office/powerpoint/2010/main" val="2163980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dirty="0"/>
          </a:p>
        </p:txBody>
      </p:sp>
    </p:spTree>
    <p:extLst>
      <p:ext uri="{BB962C8B-B14F-4D97-AF65-F5344CB8AC3E}">
        <p14:creationId xmlns:p14="http://schemas.microsoft.com/office/powerpoint/2010/main" val="4223280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3</a:t>
            </a:fld>
            <a:endParaRPr lang="en-US" dirty="0"/>
          </a:p>
        </p:txBody>
      </p:sp>
    </p:spTree>
    <p:extLst>
      <p:ext uri="{BB962C8B-B14F-4D97-AF65-F5344CB8AC3E}">
        <p14:creationId xmlns:p14="http://schemas.microsoft.com/office/powerpoint/2010/main" val="4040438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4</a:t>
            </a:fld>
            <a:endParaRPr lang="en-US" dirty="0"/>
          </a:p>
        </p:txBody>
      </p:sp>
    </p:spTree>
    <p:extLst>
      <p:ext uri="{BB962C8B-B14F-4D97-AF65-F5344CB8AC3E}">
        <p14:creationId xmlns:p14="http://schemas.microsoft.com/office/powerpoint/2010/main" val="1025326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5</a:t>
            </a:fld>
            <a:endParaRPr lang="en-US" dirty="0"/>
          </a:p>
        </p:txBody>
      </p:sp>
    </p:spTree>
    <p:extLst>
      <p:ext uri="{BB962C8B-B14F-4D97-AF65-F5344CB8AC3E}">
        <p14:creationId xmlns:p14="http://schemas.microsoft.com/office/powerpoint/2010/main" val="2843954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6</a:t>
            </a:fld>
            <a:endParaRPr lang="en-US" dirty="0"/>
          </a:p>
        </p:txBody>
      </p:sp>
    </p:spTree>
    <p:extLst>
      <p:ext uri="{BB962C8B-B14F-4D97-AF65-F5344CB8AC3E}">
        <p14:creationId xmlns:p14="http://schemas.microsoft.com/office/powerpoint/2010/main" val="3382737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7</a:t>
            </a:fld>
            <a:endParaRPr lang="en-US" dirty="0"/>
          </a:p>
        </p:txBody>
      </p:sp>
    </p:spTree>
    <p:extLst>
      <p:ext uri="{BB962C8B-B14F-4D97-AF65-F5344CB8AC3E}">
        <p14:creationId xmlns:p14="http://schemas.microsoft.com/office/powerpoint/2010/main" val="1433382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8</a:t>
            </a:fld>
            <a:endParaRPr lang="en-US" dirty="0"/>
          </a:p>
        </p:txBody>
      </p:sp>
    </p:spTree>
    <p:extLst>
      <p:ext uri="{BB962C8B-B14F-4D97-AF65-F5344CB8AC3E}">
        <p14:creationId xmlns:p14="http://schemas.microsoft.com/office/powerpoint/2010/main" val="1585808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10</a:t>
            </a:fld>
            <a:endParaRPr lang="en-US" dirty="0"/>
          </a:p>
        </p:txBody>
      </p:sp>
    </p:spTree>
    <p:extLst>
      <p:ext uri="{BB962C8B-B14F-4D97-AF65-F5344CB8AC3E}">
        <p14:creationId xmlns:p14="http://schemas.microsoft.com/office/powerpoint/2010/main" val="17701831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41918" y="3329790"/>
            <a:ext cx="4941771" cy="3200400"/>
          </a:xfrm>
        </p:spPr>
        <p:txBody>
          <a:bodyPr anchor="ctr">
            <a:noAutofit/>
          </a:bodyPr>
          <a:lstStyle>
            <a:lvl1pPr algn="l">
              <a:defRPr sz="3600" spc="150" baseline="0"/>
            </a:lvl1pPr>
          </a:lstStyle>
          <a:p>
            <a:r>
              <a:rPr lang="en-US" dirty="0"/>
              <a:t>CLICK TO add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1" y="895350"/>
            <a:ext cx="3247662" cy="1917700"/>
          </a:xfrm>
        </p:spPr>
        <p:txBody>
          <a:bodyPr>
            <a:normAutofit/>
          </a:bodyPr>
          <a:lstStyle>
            <a:lvl1pPr algn="l">
              <a:defRPr lang="en-US" sz="24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A14C3057-3BCC-F9A2-98D8-17DDB36F1823}"/>
              </a:ext>
            </a:extLst>
          </p:cNvPr>
          <p:cNvSpPr>
            <a:spLocks noGrp="1"/>
          </p:cNvSpPr>
          <p:nvPr>
            <p:ph sz="half" idx="16" hasCustomPrompt="1"/>
          </p:nvPr>
        </p:nvSpPr>
        <p:spPr>
          <a:xfrm>
            <a:off x="838200" y="2813049"/>
            <a:ext cx="3247662" cy="323849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4216396" y="895927"/>
            <a:ext cx="7137404" cy="5115889"/>
          </a:xfrm>
        </p:spPr>
        <p:txBody>
          <a:bodyPr>
            <a:normAutofit/>
          </a:bodyPr>
          <a:lstStyle>
            <a:lvl1pPr marL="0" indent="0" algn="ctr">
              <a:buNone/>
              <a:defRPr sz="2000"/>
            </a:lvl1pPr>
          </a:lstStyle>
          <a:p>
            <a:r>
              <a:rPr lang="en-US"/>
              <a:t>Click icon to add table</a:t>
            </a:r>
            <a:endParaRPr lang="en-US" dirty="0"/>
          </a:p>
        </p:txBody>
      </p:sp>
      <p:sp>
        <p:nvSpPr>
          <p:cNvPr id="10" name="Footer Placeholder 4">
            <a:extLst>
              <a:ext uri="{FF2B5EF4-FFF2-40B4-BE49-F238E27FC236}">
                <a16:creationId xmlns:a16="http://schemas.microsoft.com/office/drawing/2014/main" id="{5F91997C-538B-C8B9-14D7-31A1932F69C3}"/>
              </a:ext>
            </a:extLst>
          </p:cNvPr>
          <p:cNvSpPr>
            <a:spLocks noGrp="1"/>
          </p:cNvSpPr>
          <p:nvPr>
            <p:ph type="ftr" sz="quarter" idx="11"/>
          </p:nvPr>
        </p:nvSpPr>
        <p:spPr>
          <a:xfrm>
            <a:off x="731615" y="6356349"/>
            <a:ext cx="3819228" cy="365125"/>
          </a:xfrm>
        </p:spPr>
        <p:txBody>
          <a:bodyPr/>
          <a:lstStyle>
            <a:lvl1pPr algn="l">
              <a:defRPr sz="900"/>
            </a:lvl1pPr>
          </a:lstStyle>
          <a:p>
            <a:r>
              <a:rPr lang="en-US" dirty="0"/>
              <a:t>PRESENTATION TITLE</a:t>
            </a:r>
          </a:p>
        </p:txBody>
      </p:sp>
      <p:sp>
        <p:nvSpPr>
          <p:cNvPr id="11" name="Slide Number Placeholder 5">
            <a:extLst>
              <a:ext uri="{FF2B5EF4-FFF2-40B4-BE49-F238E27FC236}">
                <a16:creationId xmlns:a16="http://schemas.microsoft.com/office/drawing/2014/main" id="{1F777EF4-982E-9337-7E82-31DC723C1273}"/>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grpSp>
        <p:nvGrpSpPr>
          <p:cNvPr id="14" name="Group 13">
            <a:extLst>
              <a:ext uri="{FF2B5EF4-FFF2-40B4-BE49-F238E27FC236}">
                <a16:creationId xmlns:a16="http://schemas.microsoft.com/office/drawing/2014/main" id="{E34303BA-AFB6-0E22-486F-785994E3B7B1}"/>
              </a:ext>
              <a:ext uri="{C183D7F6-B498-43B3-948B-1728B52AA6E4}">
                <adec:decorative xmlns:adec="http://schemas.microsoft.com/office/drawing/2017/decorative" val="1"/>
              </a:ext>
            </a:extLst>
          </p:cNvPr>
          <p:cNvGrpSpPr/>
          <p:nvPr userDrawn="1"/>
        </p:nvGrpSpPr>
        <p:grpSpPr>
          <a:xfrm>
            <a:off x="0" y="0"/>
            <a:ext cx="2327564" cy="1505528"/>
            <a:chOff x="0" y="0"/>
            <a:chExt cx="2238376" cy="3105150"/>
          </a:xfrm>
        </p:grpSpPr>
        <p:cxnSp>
          <p:nvCxnSpPr>
            <p:cNvPr id="15" name="Straight Connector 14">
              <a:extLst>
                <a:ext uri="{FF2B5EF4-FFF2-40B4-BE49-F238E27FC236}">
                  <a16:creationId xmlns:a16="http://schemas.microsoft.com/office/drawing/2014/main" id="{F66E3A08-02EB-7B54-5089-E7A7F19FD725}"/>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4F9BE5-00B2-ADDF-771C-AB098B36C820}"/>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808163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838200" y="337192"/>
            <a:ext cx="5655197" cy="199786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2705177"/>
            <a:ext cx="5733772" cy="448990"/>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199" y="3154166"/>
            <a:ext cx="5733773" cy="3032733"/>
          </a:xfrm>
        </p:spPr>
        <p:txBody>
          <a:bodyPr>
            <a:normAutofit/>
          </a:bodyPr>
          <a:lstStyle>
            <a:lvl1pPr marL="285750" indent="-285750">
              <a:lnSpc>
                <a:spcPct val="100000"/>
              </a:lnSpc>
              <a:buFont typeface="Arial" panose="020B0604020202020204" pitchFamily="34" charset="0"/>
              <a:buChar char="•"/>
              <a:defRPr sz="1800" spc="50" baseline="0"/>
            </a:lvl1pPr>
            <a:lvl2pPr marL="742950" indent="-285750">
              <a:lnSpc>
                <a:spcPct val="100000"/>
              </a:lnSpc>
              <a:buFont typeface="Arial" panose="020B0604020202020204" pitchFamily="34" charset="0"/>
              <a:buChar char="•"/>
              <a:defRPr sz="1800" spc="50" baseline="0"/>
            </a:lvl2pPr>
            <a:lvl3pPr marL="1200150" indent="-285750">
              <a:lnSpc>
                <a:spcPct val="100000"/>
              </a:lnSpc>
              <a:buFont typeface="Arial" panose="020B0604020202020204" pitchFamily="34" charset="0"/>
              <a:buChar char="•"/>
              <a:defRPr sz="1800" spc="50" baseline="0"/>
            </a:lvl3pPr>
            <a:lvl4pPr marL="1657350" indent="-285750">
              <a:lnSpc>
                <a:spcPct val="100000"/>
              </a:lnSpc>
              <a:buFont typeface="Arial" panose="020B0604020202020204" pitchFamily="34" charset="0"/>
              <a:buChar char="•"/>
              <a:defRPr sz="1800" spc="50" baseline="0"/>
            </a:lvl4pPr>
            <a:lvl5pPr marL="2114550" indent="-285750">
              <a:lnSpc>
                <a:spcPct val="100000"/>
              </a:lnSpc>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887108" y="2705177"/>
            <a:ext cx="3943627" cy="448989"/>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120DFF5-B64A-9744-4500-1D7BBA19BF1C}"/>
              </a:ext>
            </a:extLst>
          </p:cNvPr>
          <p:cNvSpPr>
            <a:spLocks noGrp="1"/>
          </p:cNvSpPr>
          <p:nvPr>
            <p:ph sz="half" idx="14" hasCustomPrompt="1"/>
          </p:nvPr>
        </p:nvSpPr>
        <p:spPr>
          <a:xfrm>
            <a:off x="7887107" y="3164867"/>
            <a:ext cx="3943627" cy="3032733"/>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a:xfrm>
            <a:off x="843986" y="6356350"/>
            <a:ext cx="4114800" cy="365125"/>
          </a:xfrm>
        </p:spPr>
        <p:txBody>
          <a:bodyPr/>
          <a:lstStyle>
            <a:lvl1pPr algn="l">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3" name="Graphic 12">
            <a:extLst>
              <a:ext uri="{FF2B5EF4-FFF2-40B4-BE49-F238E27FC236}">
                <a16:creationId xmlns:a16="http://schemas.microsoft.com/office/drawing/2014/main" id="{E0588715-35AD-8BE1-A5FC-E28BDD3854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645" t="319" r="28732" b="73496"/>
          <a:stretch/>
        </p:blipFill>
        <p:spPr>
          <a:xfrm rot="10800000" flipH="1">
            <a:off x="6308436" y="-11"/>
            <a:ext cx="5883564" cy="236642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4E9C70-0200-3C21-7766-CB9EA5FBFA88}"/>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1" name="Straight Connector 10">
              <a:extLst>
                <a:ext uri="{FF2B5EF4-FFF2-40B4-BE49-F238E27FC236}">
                  <a16:creationId xmlns:a16="http://schemas.microsoft.com/office/drawing/2014/main" id="{1D5E4B16-2071-DEE9-BE53-F35AFBEFCA57}"/>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B2B071-0355-D550-18A8-9D515CA1698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0" y="353550"/>
            <a:ext cx="105156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dirty="0"/>
              <a:t>CLICK TO add title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570963"/>
          </a:xfrm>
        </p:spPr>
        <p:txBody>
          <a:bodyPr>
            <a:normAutofit/>
          </a:bodyPr>
          <a:lstStyle>
            <a:lvl1pPr marL="0" indent="0" algn="ctr">
              <a:buNone/>
              <a:defRPr sz="2000"/>
            </a:lvl1pPr>
          </a:lstStyle>
          <a:p>
            <a:r>
              <a:rPr lang="en-US"/>
              <a:t>Click icon to add table</a:t>
            </a:r>
            <a:endParaRPr lang="en-US" dirty="0"/>
          </a:p>
        </p:txBody>
      </p:sp>
      <p:sp>
        <p:nvSpPr>
          <p:cNvPr id="6" name="Footer Placeholder 4">
            <a:extLst>
              <a:ext uri="{FF2B5EF4-FFF2-40B4-BE49-F238E27FC236}">
                <a16:creationId xmlns:a16="http://schemas.microsoft.com/office/drawing/2014/main" id="{BFB554B2-4C33-2975-9F27-94B8AE71DF13}"/>
              </a:ext>
            </a:extLst>
          </p:cNvPr>
          <p:cNvSpPr>
            <a:spLocks noGrp="1"/>
          </p:cNvSpPr>
          <p:nvPr>
            <p:ph type="ftr" sz="quarter" idx="11"/>
          </p:nvPr>
        </p:nvSpPr>
        <p:spPr>
          <a:xfrm>
            <a:off x="838200" y="6356349"/>
            <a:ext cx="3819228" cy="365125"/>
          </a:xfrm>
        </p:spPr>
        <p:txBody>
          <a:bodyPr/>
          <a:lstStyle>
            <a:lvl1pPr algn="l">
              <a:defRPr sz="900"/>
            </a:lvl1pPr>
          </a:lstStyle>
          <a:p>
            <a:r>
              <a:rPr lang="en-US" dirty="0"/>
              <a:t>PRESENTATION TITLE</a:t>
            </a:r>
          </a:p>
        </p:txBody>
      </p:sp>
      <p:sp>
        <p:nvSpPr>
          <p:cNvPr id="7" name="Slide Number Placeholder 5">
            <a:extLst>
              <a:ext uri="{FF2B5EF4-FFF2-40B4-BE49-F238E27FC236}">
                <a16:creationId xmlns:a16="http://schemas.microsoft.com/office/drawing/2014/main" id="{503C6776-E983-2BA3-1054-75996FE0FD22}"/>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4267200" y="3238103"/>
            <a:ext cx="4179570" cy="2850181"/>
          </a:xfrm>
        </p:spPr>
        <p:txBody>
          <a:bodyPr>
            <a:normAutofit/>
          </a:bodyPr>
          <a:lstStyle>
            <a:lvl1pPr marL="0" indent="0" algn="l">
              <a:lnSpc>
                <a:spcPct val="150000"/>
              </a:lnSpc>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6" name="Graphic 5">
            <a:extLst>
              <a:ext uri="{FF2B5EF4-FFF2-40B4-BE49-F238E27FC236}">
                <a16:creationId xmlns:a16="http://schemas.microsoft.com/office/drawing/2014/main" id="{ED3361C9-310A-4255-A94E-B77588962D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4267200" y="6356350"/>
            <a:ext cx="4179570" cy="365125"/>
          </a:xfrm>
        </p:spPr>
        <p:txBody>
          <a:bodyPr/>
          <a:lstStyle>
            <a:lvl1pPr algn="l">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4229100" y="0"/>
            <a:ext cx="7962901"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dirty="0"/>
              <a:t>CLICK TO add title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hasCustomPrompt="1"/>
          </p:nvPr>
        </p:nvSpPr>
        <p:spPr>
          <a:xfrm>
            <a:off x="1333500" y="2674013"/>
            <a:ext cx="2895600" cy="3269589"/>
          </a:xfrm>
        </p:spPr>
        <p:txBody>
          <a:bodyPr>
            <a:normAutofit/>
          </a:bodyPr>
          <a:lstStyle>
            <a:lvl1pPr marL="0" indent="0">
              <a:lnSpc>
                <a:spcPct val="140000"/>
              </a:lnSpc>
              <a:spcBef>
                <a:spcPts val="1000"/>
              </a:spcBef>
              <a:buNone/>
              <a:defRPr sz="1800">
                <a:solidFill>
                  <a:schemeClr val="bg1"/>
                </a:solidFill>
              </a:defRPr>
            </a:lvl1pPr>
            <a:lvl2pPr marL="457200" indent="0">
              <a:lnSpc>
                <a:spcPct val="140000"/>
              </a:lnSpc>
              <a:spcBef>
                <a:spcPts val="1000"/>
              </a:spcBef>
              <a:buNone/>
              <a:defRPr sz="1800">
                <a:solidFill>
                  <a:schemeClr val="bg1"/>
                </a:solidFill>
              </a:defRPr>
            </a:lvl2pPr>
            <a:lvl3pPr marL="914400" indent="0">
              <a:lnSpc>
                <a:spcPct val="140000"/>
              </a:lnSpc>
              <a:spcBef>
                <a:spcPts val="1000"/>
              </a:spcBef>
              <a:buNone/>
              <a:defRPr sz="1800">
                <a:solidFill>
                  <a:schemeClr val="bg1"/>
                </a:solidFill>
              </a:defRPr>
            </a:lvl3pPr>
            <a:lvl4pPr marL="1371600" indent="0">
              <a:lnSpc>
                <a:spcPct val="140000"/>
              </a:lnSpc>
              <a:spcBef>
                <a:spcPts val="1000"/>
              </a:spcBef>
              <a:buNone/>
              <a:defRPr sz="1800">
                <a:solidFill>
                  <a:schemeClr val="bg1"/>
                </a:solidFill>
              </a:defRPr>
            </a:lvl4pPr>
            <a:lvl5pPr marL="1828800" indent="0">
              <a:lnSpc>
                <a:spcPct val="140000"/>
              </a:lnSpc>
              <a:spcBef>
                <a:spcPts val="1000"/>
              </a:spcBef>
              <a:buNone/>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1333500" y="6356349"/>
            <a:ext cx="3819228" cy="365125"/>
          </a:xfrm>
        </p:spPr>
        <p:txBody>
          <a:bodyPr/>
          <a:lstStyle>
            <a:lvl1pPr algn="l">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018"/>
            <a:ext cx="4179570" cy="3377354"/>
          </a:xfrm>
        </p:spPr>
        <p:txBody>
          <a:bodyPr anchor="b">
            <a:noAutofit/>
          </a:bodyPr>
          <a:lstStyle>
            <a:lvl1pPr algn="l">
              <a:defRPr sz="3600" spc="150" baseline="0">
                <a:solidFill>
                  <a:schemeClr val="tx1"/>
                </a:solidFill>
              </a:defRPr>
            </a:lvl1pPr>
          </a:lstStyle>
          <a:p>
            <a:r>
              <a:rPr lang="en-US" dirty="0"/>
              <a:t>CLICK TO add title</a:t>
            </a:r>
          </a:p>
        </p:txBody>
      </p:sp>
      <p:grpSp>
        <p:nvGrpSpPr>
          <p:cNvPr id="4" name="Group 3">
            <a:extLst>
              <a:ext uri="{FF2B5EF4-FFF2-40B4-BE49-F238E27FC236}">
                <a16:creationId xmlns:a16="http://schemas.microsoft.com/office/drawing/2014/main" id="{4A96E214-6A61-C8A7-B1DB-C8C260C13441}"/>
              </a:ext>
              <a:ext uri="{C183D7F6-B498-43B3-948B-1728B52AA6E4}">
                <adec:decorative xmlns:adec="http://schemas.microsoft.com/office/drawing/2017/decorative" val="1"/>
              </a:ext>
            </a:extLst>
          </p:cNvPr>
          <p:cNvGrpSpPr/>
          <p:nvPr userDrawn="1"/>
        </p:nvGrpSpPr>
        <p:grpSpPr>
          <a:xfrm>
            <a:off x="0" y="0"/>
            <a:ext cx="6557818" cy="6858000"/>
            <a:chOff x="0" y="0"/>
            <a:chExt cx="4762501" cy="5186363"/>
          </a:xfrm>
        </p:grpSpPr>
        <p:cxnSp>
          <p:nvCxnSpPr>
            <p:cNvPr id="5" name="Straight Connector 4">
              <a:extLst>
                <a:ext uri="{FF2B5EF4-FFF2-40B4-BE49-F238E27FC236}">
                  <a16:creationId xmlns:a16="http://schemas.microsoft.com/office/drawing/2014/main" id="{A18BC1BC-99D6-D9F4-19F9-AAE722E2AE61}"/>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816F797-248B-2C75-29B9-DB65A809D47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250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680"/>
            <a:ext cx="4179570" cy="3376691"/>
          </a:xfrm>
        </p:spPr>
        <p:txBody>
          <a:bodyPr anchor="b">
            <a:noAutofit/>
          </a:bodyPr>
          <a:lstStyle>
            <a:lvl1pPr algn="l">
              <a:defRPr sz="3600" spc="150" baseline="0">
                <a:solidFill>
                  <a:schemeClr val="bg1"/>
                </a:solidFill>
              </a:defRPr>
            </a:lvl1pPr>
          </a:lstStyle>
          <a:p>
            <a:r>
              <a:rPr lang="en-US" dirty="0"/>
              <a:t>CLICK TO add title</a:t>
            </a:r>
          </a:p>
        </p:txBody>
      </p:sp>
      <p:cxnSp>
        <p:nvCxnSpPr>
          <p:cNvPr id="7" name="Straight Connector 6">
            <a:extLst>
              <a:ext uri="{FF2B5EF4-FFF2-40B4-BE49-F238E27FC236}">
                <a16:creationId xmlns:a16="http://schemas.microsoft.com/office/drawing/2014/main" id="{5D8E94DD-0F7B-3F92-58EA-5F06D557BF40}"/>
              </a:ext>
              <a:ext uri="{C183D7F6-B498-43B3-948B-1728B52AA6E4}">
                <adec:decorative xmlns:adec="http://schemas.microsoft.com/office/drawing/2017/decorative" val="1"/>
              </a:ext>
            </a:extLst>
          </p:cNvPr>
          <p:cNvCxnSpPr>
            <a:cxnSpLocks/>
          </p:cNvCxnSpPr>
          <p:nvPr userDrawn="1"/>
        </p:nvCxnSpPr>
        <p:spPr>
          <a:xfrm>
            <a:off x="3990667" y="0"/>
            <a:ext cx="1126278" cy="25122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419F5397-34DB-BC88-ADF5-AA470A06FE50}"/>
              </a:ext>
            </a:extLst>
          </p:cNvPr>
          <p:cNvSpPr>
            <a:spLocks noGrp="1"/>
          </p:cNvSpPr>
          <p:nvPr>
            <p:ph type="pic" sz="quarter" idx="10"/>
          </p:nvPr>
        </p:nvSpPr>
        <p:spPr>
          <a:xfrm>
            <a:off x="0" y="-5080"/>
            <a:ext cx="6576291" cy="6872605"/>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p:spPr>
        <p:txBody>
          <a:bodyPr lIns="182880" tIns="182880" bIns="91440">
            <a:normAutofit/>
          </a:bodyPr>
          <a:lstStyle>
            <a:lvl1pPr marL="0" indent="0">
              <a:buNone/>
              <a:defRPr sz="20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75401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22318" y="268360"/>
            <a:ext cx="7288282" cy="212117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EAC9D25F-5B3D-F5B2-5D02-C6BC6AA8987B}"/>
              </a:ext>
            </a:extLst>
          </p:cNvPr>
          <p:cNvSpPr>
            <a:spLocks noGrp="1"/>
          </p:cNvSpPr>
          <p:nvPr>
            <p:ph sz="half" idx="2" hasCustomPrompt="1"/>
          </p:nvPr>
        </p:nvSpPr>
        <p:spPr>
          <a:xfrm>
            <a:off x="1322388" y="2763078"/>
            <a:ext cx="7288212" cy="3407051"/>
          </a:xfrm>
        </p:spPr>
        <p:txBody>
          <a:bodyPr>
            <a:normAutofit/>
          </a:bodyPr>
          <a:lstStyle>
            <a:lvl1pPr marL="0" indent="0">
              <a:lnSpc>
                <a:spcPct val="100000"/>
              </a:lnSpc>
              <a:buFont typeface="Arial" panose="020B0604020202020204" pitchFamily="34" charset="0"/>
              <a:buNone/>
              <a:defRPr sz="1800" b="1"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18E16CF1-2502-F2F0-2C27-2DD7979033E2}"/>
              </a:ext>
              <a:ext uri="{C183D7F6-B498-43B3-948B-1728B52AA6E4}">
                <adec:decorative xmlns:adec="http://schemas.microsoft.com/office/drawing/2017/decorative" val="1"/>
              </a:ext>
            </a:extLst>
          </p:cNvPr>
          <p:cNvGrpSpPr/>
          <p:nvPr userDrawn="1"/>
        </p:nvGrpSpPr>
        <p:grpSpPr>
          <a:xfrm>
            <a:off x="9096374" y="-25401"/>
            <a:ext cx="3095625" cy="6883401"/>
            <a:chOff x="9096375" y="-25401"/>
            <a:chExt cx="3095625" cy="6883401"/>
          </a:xfrm>
        </p:grpSpPr>
        <p:cxnSp>
          <p:nvCxnSpPr>
            <p:cNvPr id="10" name="Straight Connector 9">
              <a:extLst>
                <a:ext uri="{FF2B5EF4-FFF2-40B4-BE49-F238E27FC236}">
                  <a16:creationId xmlns:a16="http://schemas.microsoft.com/office/drawing/2014/main" id="{6322A6FB-333C-65AE-23D8-08BCEA174D43}"/>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2BB247-4598-A983-DEBF-6F042C1DB0BC}"/>
                </a:ext>
              </a:extLst>
            </p:cNvPr>
            <p:cNvCxnSpPr>
              <a:cxnSpLocks/>
            </p:cNvCxnSpPr>
            <p:nvPr userDrawn="1"/>
          </p:nvCxnSpPr>
          <p:spPr>
            <a:xfrm flipH="1">
              <a:off x="9381744" y="-25401"/>
              <a:ext cx="2810256" cy="6883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34E84FEE-D475-A71D-7996-5925602ECF9A}"/>
              </a:ext>
              <a:ext uri="{C183D7F6-B498-43B3-948B-1728B52AA6E4}">
                <adec:decorative xmlns:adec="http://schemas.microsoft.com/office/drawing/2017/decorative" val="1"/>
              </a:ext>
            </a:extLst>
          </p:cNvPr>
          <p:cNvCxnSpPr>
            <a:cxnSpLocks/>
          </p:cNvCxnSpPr>
          <p:nvPr userDrawn="1"/>
        </p:nvCxnSpPr>
        <p:spPr>
          <a:xfrm rot="10800000" flipH="1">
            <a:off x="-1" y="-25403"/>
            <a:ext cx="1210573" cy="2048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7459776D-4049-CB00-C321-0627C169BC51}"/>
              </a:ext>
            </a:extLst>
          </p:cNvPr>
          <p:cNvSpPr>
            <a:spLocks noGrp="1"/>
          </p:cNvSpPr>
          <p:nvPr>
            <p:ph type="ftr" sz="quarter" idx="11"/>
          </p:nvPr>
        </p:nvSpPr>
        <p:spPr>
          <a:xfrm>
            <a:off x="1333500" y="6356349"/>
            <a:ext cx="3819228" cy="365125"/>
          </a:xfrm>
        </p:spPr>
        <p:txBody>
          <a:bodyPr/>
          <a:lstStyle>
            <a:lvl1pPr algn="l">
              <a:defRPr sz="900"/>
            </a:lvl1pPr>
          </a:lstStyle>
          <a:p>
            <a:r>
              <a:rPr lang="en-US" dirty="0"/>
              <a:t>PRESENTATION TITLE</a:t>
            </a:r>
          </a:p>
        </p:txBody>
      </p:sp>
      <p:sp>
        <p:nvSpPr>
          <p:cNvPr id="16" name="Slide Number Placeholder 5">
            <a:extLst>
              <a:ext uri="{FF2B5EF4-FFF2-40B4-BE49-F238E27FC236}">
                <a16:creationId xmlns:a16="http://schemas.microsoft.com/office/drawing/2014/main" id="{EDE114AF-34C6-A062-7340-858BC27DA264}"/>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424973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06400"/>
            <a:ext cx="4179570" cy="3457971"/>
          </a:xfrm>
        </p:spPr>
        <p:txBody>
          <a:bodyPr anchor="b">
            <a:noAutofit/>
          </a:bodyPr>
          <a:lstStyle>
            <a:lvl1pPr algn="l">
              <a:defRPr sz="3600" spc="150" baseline="0">
                <a:solidFill>
                  <a:schemeClr val="bg1"/>
                </a:solidFill>
              </a:defRPr>
            </a:lvl1pPr>
          </a:lstStyle>
          <a:p>
            <a:r>
              <a:rPr lang="en-US" dirty="0"/>
              <a:t>CLICK TO add title</a:t>
            </a:r>
          </a:p>
        </p:txBody>
      </p:sp>
      <p:pic>
        <p:nvPicPr>
          <p:cNvPr id="4" name="Graphic 3">
            <a:extLst>
              <a:ext uri="{FF2B5EF4-FFF2-40B4-BE49-F238E27FC236}">
                <a16:creationId xmlns:a16="http://schemas.microsoft.com/office/drawing/2014/main" id="{5E045004-3604-59DC-13E0-7A0B2DF78C4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44032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55F7B05-9431-1FBA-415D-6CF2DF562B9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093633" cy="3912394"/>
          </a:xfrm>
          <a:prstGeom prst="rect">
            <a:avLst/>
          </a:prstGeom>
        </p:spPr>
      </p:pic>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568961"/>
            <a:ext cx="8420100"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97255"/>
            <a:ext cx="3924300"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7FF22E3-5928-787E-B062-FA18127D3BD9}"/>
              </a:ext>
            </a:extLst>
          </p:cNvPr>
          <p:cNvSpPr>
            <a:spLocks noGrp="1"/>
          </p:cNvSpPr>
          <p:nvPr>
            <p:ph sz="half" idx="13" hasCustomPrompt="1"/>
          </p:nvPr>
        </p:nvSpPr>
        <p:spPr>
          <a:xfrm>
            <a:off x="2933700" y="3251596"/>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97255"/>
            <a:ext cx="3943627"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9" name="Content Placeholder 3">
            <a:extLst>
              <a:ext uri="{FF2B5EF4-FFF2-40B4-BE49-F238E27FC236}">
                <a16:creationId xmlns:a16="http://schemas.microsoft.com/office/drawing/2014/main" id="{178E4D0B-96F1-45F3-6B2A-5FA31A37257F}"/>
              </a:ext>
            </a:extLst>
          </p:cNvPr>
          <p:cNvSpPr>
            <a:spLocks noGrp="1"/>
          </p:cNvSpPr>
          <p:nvPr>
            <p:ph sz="half" idx="14" hasCustomPrompt="1"/>
          </p:nvPr>
        </p:nvSpPr>
        <p:spPr>
          <a:xfrm>
            <a:off x="7410173" y="3251595"/>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4">
            <a:extLst>
              <a:ext uri="{FF2B5EF4-FFF2-40B4-BE49-F238E27FC236}">
                <a16:creationId xmlns:a16="http://schemas.microsoft.com/office/drawing/2014/main" id="{5F41582C-9AD2-F126-40F3-D43E77D158C8}"/>
              </a:ext>
            </a:extLst>
          </p:cNvPr>
          <p:cNvSpPr>
            <a:spLocks noGrp="1"/>
          </p:cNvSpPr>
          <p:nvPr>
            <p:ph type="ftr" sz="quarter" idx="11"/>
          </p:nvPr>
        </p:nvSpPr>
        <p:spPr>
          <a:xfrm>
            <a:off x="2969260" y="6356349"/>
            <a:ext cx="3819228" cy="365125"/>
          </a:xfrm>
        </p:spPr>
        <p:txBody>
          <a:bodyPr/>
          <a:lstStyle>
            <a:lvl1pPr algn="l">
              <a:defRPr sz="900"/>
            </a:lvl1pPr>
          </a:lstStyle>
          <a:p>
            <a:r>
              <a:rPr lang="en-US" dirty="0"/>
              <a:t>PRESENTATION TITLE</a:t>
            </a:r>
          </a:p>
        </p:txBody>
      </p:sp>
      <p:sp>
        <p:nvSpPr>
          <p:cNvPr id="14" name="Slide Number Placeholder 5">
            <a:extLst>
              <a:ext uri="{FF2B5EF4-FFF2-40B4-BE49-F238E27FC236}">
                <a16:creationId xmlns:a16="http://schemas.microsoft.com/office/drawing/2014/main" id="{341F76B1-7BEF-7A88-1394-1164BFF082E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401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341120" y="558801"/>
            <a:ext cx="9953308"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grpSp>
        <p:nvGrpSpPr>
          <p:cNvPr id="10" name="Group 9">
            <a:extLst>
              <a:ext uri="{FF2B5EF4-FFF2-40B4-BE49-F238E27FC236}">
                <a16:creationId xmlns:a16="http://schemas.microsoft.com/office/drawing/2014/main" id="{6A217F83-0BDB-C70B-29FE-2651DE191533}"/>
              </a:ext>
              <a:ext uri="{C183D7F6-B498-43B3-948B-1728B52AA6E4}">
                <adec:decorative xmlns:adec="http://schemas.microsoft.com/office/drawing/2017/decorative" val="1"/>
              </a:ext>
            </a:extLst>
          </p:cNvPr>
          <p:cNvGrpSpPr/>
          <p:nvPr userDrawn="1"/>
        </p:nvGrpSpPr>
        <p:grpSpPr>
          <a:xfrm>
            <a:off x="4429817" y="0"/>
            <a:ext cx="7762183" cy="2754814"/>
            <a:chOff x="7334250" y="0"/>
            <a:chExt cx="4857750" cy="1724025"/>
          </a:xfrm>
        </p:grpSpPr>
        <p:cxnSp>
          <p:nvCxnSpPr>
            <p:cNvPr id="11" name="Straight Connector 10">
              <a:extLst>
                <a:ext uri="{FF2B5EF4-FFF2-40B4-BE49-F238E27FC236}">
                  <a16:creationId xmlns:a16="http://schemas.microsoft.com/office/drawing/2014/main" id="{E0C62368-3F79-C078-7086-B23D2F5A09F8}"/>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9BDD71-BF2E-BDB0-A625-D8371AEA1CAB}"/>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 Placeholder 2">
            <a:extLst>
              <a:ext uri="{FF2B5EF4-FFF2-40B4-BE49-F238E27FC236}">
                <a16:creationId xmlns:a16="http://schemas.microsoft.com/office/drawing/2014/main" id="{83354B96-CD25-BE1C-8CA2-3825F820B759}"/>
              </a:ext>
            </a:extLst>
          </p:cNvPr>
          <p:cNvSpPr>
            <a:spLocks noGrp="1"/>
          </p:cNvSpPr>
          <p:nvPr>
            <p:ph type="body" idx="1" hasCustomPrompt="1"/>
          </p:nvPr>
        </p:nvSpPr>
        <p:spPr>
          <a:xfrm>
            <a:off x="1341120" y="2960877"/>
            <a:ext cx="2722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5" name="Content Placeholder 3">
            <a:extLst>
              <a:ext uri="{FF2B5EF4-FFF2-40B4-BE49-F238E27FC236}">
                <a16:creationId xmlns:a16="http://schemas.microsoft.com/office/drawing/2014/main" id="{CDD81865-54C7-7674-4B2E-041D05C1D146}"/>
              </a:ext>
            </a:extLst>
          </p:cNvPr>
          <p:cNvSpPr>
            <a:spLocks noGrp="1"/>
          </p:cNvSpPr>
          <p:nvPr>
            <p:ph sz="half" idx="15" hasCustomPrompt="1"/>
          </p:nvPr>
        </p:nvSpPr>
        <p:spPr>
          <a:xfrm>
            <a:off x="1341120" y="3392035"/>
            <a:ext cx="2722880" cy="2907164"/>
          </a:xfrm>
        </p:spPr>
        <p:txBody>
          <a:bodyPr tIns="0">
            <a:normAutofit/>
          </a:bodyPr>
          <a:lstStyle>
            <a:lvl1pPr marL="283464" indent="-283464">
              <a:lnSpc>
                <a:spcPct val="100000"/>
              </a:lnSpc>
              <a:buFont typeface="+mj-lt"/>
              <a:buAutoNum type="arabicPeriod"/>
              <a:defRPr sz="1800" b="0" spc="50" baseline="0"/>
            </a:lvl1pPr>
            <a:lvl2pPr marL="566928" indent="-342900">
              <a:lnSpc>
                <a:spcPct val="100000"/>
              </a:lnSpc>
              <a:spcBef>
                <a:spcPts val="1000"/>
              </a:spcBef>
              <a:buFont typeface="+mj-lt"/>
              <a:buAutoNum type="alphaLcPeriod"/>
              <a:defRPr sz="1800" spc="50" baseline="0"/>
            </a:lvl2pPr>
            <a:lvl3pPr marL="850392" indent="-342900">
              <a:lnSpc>
                <a:spcPct val="100000"/>
              </a:lnSpc>
              <a:spcBef>
                <a:spcPts val="1000"/>
              </a:spcBef>
              <a:buFont typeface="+mj-lt"/>
              <a:buAutoNum type="arabicParenR"/>
              <a:defRPr sz="1800" spc="50" baseline="0"/>
            </a:lvl3pPr>
            <a:lvl4pPr marL="1042416" indent="-342900">
              <a:lnSpc>
                <a:spcPct val="100000"/>
              </a:lnSpc>
              <a:spcBef>
                <a:spcPts val="1000"/>
              </a:spcBef>
              <a:buFont typeface="+mj-lt"/>
              <a:buAutoNum type="alphaLcParenR"/>
              <a:defRPr sz="1800" spc="50" baseline="0"/>
            </a:lvl4pPr>
            <a:lvl5pPr marL="1074420" indent="-400050">
              <a:lnSpc>
                <a:spcPct val="100000"/>
              </a:lnSpc>
              <a:spcBef>
                <a:spcPts val="1000"/>
              </a:spcBef>
              <a:buFont typeface="+mj-lt"/>
              <a:buAutoNum type="romanLcPeriod"/>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7" name="Text Placeholder 2">
            <a:extLst>
              <a:ext uri="{FF2B5EF4-FFF2-40B4-BE49-F238E27FC236}">
                <a16:creationId xmlns:a16="http://schemas.microsoft.com/office/drawing/2014/main" id="{6F39BA57-7F1C-623F-BC7F-B689C5AC33EA}"/>
              </a:ext>
            </a:extLst>
          </p:cNvPr>
          <p:cNvSpPr>
            <a:spLocks noGrp="1"/>
          </p:cNvSpPr>
          <p:nvPr>
            <p:ph type="body" idx="10" hasCustomPrompt="1"/>
          </p:nvPr>
        </p:nvSpPr>
        <p:spPr>
          <a:xfrm>
            <a:off x="4754881" y="2960877"/>
            <a:ext cx="5516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3" name="Content Placeholder 3">
            <a:extLst>
              <a:ext uri="{FF2B5EF4-FFF2-40B4-BE49-F238E27FC236}">
                <a16:creationId xmlns:a16="http://schemas.microsoft.com/office/drawing/2014/main" id="{94BF07A4-5A33-0B3C-A378-AB2435F1D5FF}"/>
              </a:ext>
            </a:extLst>
          </p:cNvPr>
          <p:cNvSpPr>
            <a:spLocks noGrp="1"/>
          </p:cNvSpPr>
          <p:nvPr>
            <p:ph sz="half" idx="14" hasCustomPrompt="1"/>
          </p:nvPr>
        </p:nvSpPr>
        <p:spPr>
          <a:xfrm>
            <a:off x="4754881" y="3324859"/>
            <a:ext cx="5506720" cy="303148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a:extLst>
              <a:ext uri="{FF2B5EF4-FFF2-40B4-BE49-F238E27FC236}">
                <a16:creationId xmlns:a16="http://schemas.microsoft.com/office/drawing/2014/main" id="{63DC63A6-41FE-6C2D-9A53-0AE4A6DBF39B}"/>
              </a:ext>
            </a:extLst>
          </p:cNvPr>
          <p:cNvSpPr>
            <a:spLocks noGrp="1"/>
          </p:cNvSpPr>
          <p:nvPr>
            <p:ph type="ftr" sz="quarter" idx="12"/>
          </p:nvPr>
        </p:nvSpPr>
        <p:spPr>
          <a:xfrm>
            <a:off x="1333500" y="6356349"/>
            <a:ext cx="3819228" cy="365125"/>
          </a:xfrm>
        </p:spPr>
        <p:txBody>
          <a:bodyPr/>
          <a:lstStyle>
            <a:lvl1pPr algn="l">
              <a:defRPr sz="900"/>
            </a:lvl1pPr>
          </a:lstStyle>
          <a:p>
            <a:r>
              <a:rPr lang="en-US" dirty="0"/>
              <a:t>PRESENTATION TITLE</a:t>
            </a:r>
          </a:p>
        </p:txBody>
      </p:sp>
      <p:sp>
        <p:nvSpPr>
          <p:cNvPr id="20" name="Slide Number Placeholder 5">
            <a:extLst>
              <a:ext uri="{FF2B5EF4-FFF2-40B4-BE49-F238E27FC236}">
                <a16:creationId xmlns:a16="http://schemas.microsoft.com/office/drawing/2014/main" id="{0B5130EC-B05B-5489-FBEC-DBEB6D1E737D}"/>
              </a:ext>
            </a:extLst>
          </p:cNvPr>
          <p:cNvSpPr>
            <a:spLocks noGrp="1"/>
          </p:cNvSpPr>
          <p:nvPr>
            <p:ph type="sldNum" sz="quarter" idx="13"/>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11208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B2CC92D-F90A-CB67-4860-D6939AC29566}"/>
              </a:ext>
              <a:ext uri="{C183D7F6-B498-43B3-948B-1728B52AA6E4}">
                <adec:decorative xmlns:adec="http://schemas.microsoft.com/office/drawing/2017/decorative" val="1"/>
              </a:ext>
            </a:extLst>
          </p:cNvPr>
          <p:cNvCxnSpPr>
            <a:cxnSpLocks/>
          </p:cNvCxnSpPr>
          <p:nvPr userDrawn="1"/>
        </p:nvCxnSpPr>
        <p:spPr>
          <a:xfrm flipH="1" flipV="1">
            <a:off x="3094182" y="0"/>
            <a:ext cx="1745673" cy="3897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4" y="1671639"/>
            <a:ext cx="5884027"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13" name="Picture Placeholder 12">
            <a:extLst>
              <a:ext uri="{FF2B5EF4-FFF2-40B4-BE49-F238E27FC236}">
                <a16:creationId xmlns:a16="http://schemas.microsoft.com/office/drawing/2014/main" id="{4C376638-5C5B-8E5B-0C26-8F63B98EA417}"/>
              </a:ext>
            </a:extLst>
          </p:cNvPr>
          <p:cNvSpPr>
            <a:spLocks noGrp="1"/>
          </p:cNvSpPr>
          <p:nvPr>
            <p:ph type="pic" sz="quarter" idx="13"/>
          </p:nvPr>
        </p:nvSpPr>
        <p:spPr>
          <a:xfrm>
            <a:off x="-28230" y="-9144"/>
            <a:ext cx="5481955" cy="6876288"/>
          </a:xfrm>
          <a:custGeom>
            <a:avLst/>
            <a:gdLst>
              <a:gd name="connsiteX0" fmla="*/ 0 w 5476875"/>
              <a:gd name="connsiteY0" fmla="*/ 0 h 6858000"/>
              <a:gd name="connsiteX1" fmla="*/ 547687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0 w 5476875"/>
              <a:gd name="connsiteY0" fmla="*/ 0 h 6858000"/>
              <a:gd name="connsiteX1" fmla="*/ 252031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5080 w 5481955"/>
              <a:gd name="connsiteY0" fmla="*/ 0 h 6858000"/>
              <a:gd name="connsiteX1" fmla="*/ 2525395 w 5481955"/>
              <a:gd name="connsiteY1" fmla="*/ 0 h 6858000"/>
              <a:gd name="connsiteX2" fmla="*/ 5481955 w 5481955"/>
              <a:gd name="connsiteY2" fmla="*/ 6858000 h 6858000"/>
              <a:gd name="connsiteX3" fmla="*/ 5080 w 5481955"/>
              <a:gd name="connsiteY3" fmla="*/ 6858000 h 6858000"/>
              <a:gd name="connsiteX4" fmla="*/ 0 w 5481955"/>
              <a:gd name="connsiteY4" fmla="*/ 4805680 h 6858000"/>
              <a:gd name="connsiteX5" fmla="*/ 5080 w 5481955"/>
              <a:gd name="connsiteY5" fmla="*/ 0 h 685800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1955" h="6863080">
                <a:moveTo>
                  <a:pt x="5080" y="0"/>
                </a:moveTo>
                <a:lnTo>
                  <a:pt x="2525395" y="0"/>
                </a:lnTo>
                <a:lnTo>
                  <a:pt x="5481955" y="6858000"/>
                </a:lnTo>
                <a:lnTo>
                  <a:pt x="899160" y="6863080"/>
                </a:lnTo>
                <a:cubicBezTo>
                  <a:pt x="506307" y="5933440"/>
                  <a:pt x="413173" y="5720080"/>
                  <a:pt x="0" y="4759960"/>
                </a:cubicBezTo>
                <a:cubicBezTo>
                  <a:pt x="1693" y="3158067"/>
                  <a:pt x="3387" y="1601893"/>
                  <a:pt x="5080" y="0"/>
                </a:cubicBezTo>
                <a:close/>
              </a:path>
            </a:pathLst>
          </a:custGeom>
        </p:spPr>
        <p:txBody>
          <a:bodyPr lIns="274320" tIns="91440" bIns="91440">
            <a:normAutofit/>
          </a:bodyPr>
          <a:lstStyle>
            <a:lvl1pPr marL="0" indent="0" algn="l">
              <a:buNone/>
              <a:defRPr sz="2000">
                <a:solidFill>
                  <a:schemeClr val="tx1"/>
                </a:solidFill>
              </a:defRPr>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04569D00-2037-2A8D-943B-22FAC1C0B690}"/>
              </a:ext>
            </a:extLst>
          </p:cNvPr>
          <p:cNvSpPr>
            <a:spLocks noGrp="1"/>
          </p:cNvSpPr>
          <p:nvPr>
            <p:ph type="ftr" sz="quarter" idx="11"/>
          </p:nvPr>
        </p:nvSpPr>
        <p:spPr>
          <a:xfrm>
            <a:off x="825500" y="6356349"/>
            <a:ext cx="3819228" cy="365125"/>
          </a:xfrm>
        </p:spPr>
        <p:txBody>
          <a:bodyPr/>
          <a:lstStyle>
            <a:lvl1pPr algn="l">
              <a:defRPr sz="900"/>
            </a:lvl1pPr>
          </a:lstStyle>
          <a:p>
            <a:r>
              <a:rPr lang="en-US" dirty="0"/>
              <a:t>PRESENTATION TITLE</a:t>
            </a:r>
          </a:p>
        </p:txBody>
      </p:sp>
      <p:sp>
        <p:nvSpPr>
          <p:cNvPr id="5" name="Slide Number Placeholder 5">
            <a:extLst>
              <a:ext uri="{FF2B5EF4-FFF2-40B4-BE49-F238E27FC236}">
                <a16:creationId xmlns:a16="http://schemas.microsoft.com/office/drawing/2014/main" id="{75967A9D-0B53-4F3F-0872-495C23A3323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
        <p:nvSpPr>
          <p:cNvPr id="8" name="Content Placeholder 3">
            <a:extLst>
              <a:ext uri="{FF2B5EF4-FFF2-40B4-BE49-F238E27FC236}">
                <a16:creationId xmlns:a16="http://schemas.microsoft.com/office/drawing/2014/main" id="{643B0E9A-A777-8745-6A36-0A79CB5E036B}"/>
              </a:ext>
            </a:extLst>
          </p:cNvPr>
          <p:cNvSpPr>
            <a:spLocks noGrp="1"/>
          </p:cNvSpPr>
          <p:nvPr>
            <p:ph sz="half" idx="14" hasCustomPrompt="1"/>
          </p:nvPr>
        </p:nvSpPr>
        <p:spPr>
          <a:xfrm>
            <a:off x="5453725" y="3660774"/>
            <a:ext cx="5907176" cy="2536826"/>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70" r:id="rId4"/>
    <p:sldLayoutId id="2147483651" r:id="rId5"/>
    <p:sldLayoutId id="2147483671" r:id="rId6"/>
    <p:sldLayoutId id="2147483672" r:id="rId7"/>
    <p:sldLayoutId id="2147483673" r:id="rId8"/>
    <p:sldLayoutId id="2147483664" r:id="rId9"/>
    <p:sldLayoutId id="2147483674" r:id="rId10"/>
    <p:sldLayoutId id="2147483653" r:id="rId11"/>
    <p:sldLayoutId id="2147483667" r:id="rId12"/>
    <p:sldLayoutId id="2147483665" r:id="rId13"/>
  </p:sldLayoutIdLst>
  <p:hf hdr="0" ft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https://responsiblehomeschooling.org/wp-content/uploads/2024/07/Make-Homeschool-Safe-Act-July-2024.pdf"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hyperlink" Target="http://www.facebook.com/watch/?v=904947648190354&amp;rdid=FscwfK4bxeqNlHIL"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mailto:CHNBoard@outlook.com"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www.nheld.us/its-a-trap"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http://www.nheld.us/caveat-emptor-when-it-comes-to-choosing-homeschool-resources" TargetMode="External"/><Relationship Id="rId5" Type="http://schemas.openxmlformats.org/officeDocument/2006/relationships/hyperlink" Target="http://www.nheld.us/how-much-of-your-parental-rights-and-freedom-are-you-willing-to-give-up-for-some-government-money-or-benefit" TargetMode="External"/><Relationship Id="rId4" Type="http://schemas.openxmlformats.org/officeDocument/2006/relationships/hyperlink" Target="http://www.nheld.us/a-model-for-loss-of-parental-rights-dont-let-a-group-of-radicals-get-their-misguided-way"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OFAHeRcBx8g?si=FFaOzc_aVeSsuiv4&amp;fbclid=IwZXh0bgNhZW0CMTAAAR1jWSNAFXEarx3CNizycaX6hQwPoGVb3QpATFAE5DbYgZ6zn_fQdkvazxo_aem_6utQB4Agc7Bfh4Icuw5ogQ"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hyperlink" Target="mississippitoday.org/2024/10/07/lance-evans-mississippi-education-superintendent-vouchers-public-private-schools/?fbclid=IwY2xjawF7c3BleHRuA2FlbQIxMAABHfrAGVVYghw2Hzy4PIo0CSy9O1J0dYATwL77xWVmWVtY3PTc6t0j2Ae9ow_aem_i7-xI8_jRlcxo9lpCUpM7w"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thenationalliteracyinstitute.com/literacy-statistics" TargetMode="External"/><Relationship Id="rId2" Type="http://schemas.openxmlformats.org/officeDocument/2006/relationships/hyperlink" Target="http://www.nationsreportcard.gov/mathematics/states/achievement/?grade=8"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hyperlink" Target="http://www.nheri.org/homeschool-abuse-and-neglect-research/?fbclid=IwY2xjawF-JxhleHRuA2FlbQIxMQABHR4PO-Gp4AI64KEUPKfvnPA6VwyBkDbvkBKyFjYhSDmz0OP2Uy5Zw2STOA_aem_3AkvdkWE7o8T4grEQg4KQA#:~:text="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jFRIjPgARIE"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www.usatoday.com/story/opinion/2024/04/04/homeschooling-child-abuse-reporting-laws/73178861007/" TargetMode="External"/><Relationship Id="rId2" Type="http://schemas.openxmlformats.org/officeDocument/2006/relationships/hyperlink" Target="https://littlesis.org/org/268335-National_Children'S_Alliance"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stopcommoncoreinmichigan.com/2017/05/state-set-sights-homeschoolers/" TargetMode="External"/><Relationship Id="rId2" Type="http://schemas.openxmlformats.org/officeDocument/2006/relationships/hyperlink" Target="https://youtube.com/playlist?list=PLypX99w359c5qugmnVAIRKPJ8JT8WQDkQ&amp;si=wc_EroBUMWvgKZ4m" TargetMode="External"/><Relationship Id="rId1" Type="http://schemas.openxmlformats.org/officeDocument/2006/relationships/slideLayout" Target="../slideLayouts/slideLayout5.xml"/><Relationship Id="rId5" Type="http://schemas.openxmlformats.org/officeDocument/2006/relationships/hyperlink" Target="https://www.facebook.com/share/p/63TNE66boMqbkdDV/" TargetMode="External"/><Relationship Id="rId4" Type="http://schemas.openxmlformats.org/officeDocument/2006/relationships/hyperlink" Target="https://stopcommoncoreinmichigan.com/2017/03/open-letter-lawmakers-education-savings-account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kootenaijournal.com/2024/08/27/educational-tyranny-the-make-homeschool-safe-act/" TargetMode="External"/><Relationship Id="rId2" Type="http://schemas.openxmlformats.org/officeDocument/2006/relationships/hyperlink" Target="https://responsiblehomeschooling.org/wp-content/uploads/2024/07/Make-Homeschool-Safe-Act-July-2024.pdf"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www.ohchr.org/en/instruments-mechanisms/instruments/convention-rights-child"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unesco.org/en/right-education?hub=343"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un.org/sustainabledevelopment/education/"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www.un.org/sustainabledevelopment/sdg-media-compact-about/"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unesco.org/en/right-education/legal-instruments?hub=70224"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441918" y="3329790"/>
            <a:ext cx="4941771" cy="3200400"/>
          </a:xfrm>
        </p:spPr>
        <p:txBody>
          <a:bodyPr anchor="ctr"/>
          <a:lstStyle/>
          <a:p>
            <a:r>
              <a:rPr lang="en-US" dirty="0"/>
              <a:t>The Future of Homeschooling in Connecticut </a:t>
            </a:r>
            <a:r>
              <a:rPr lang="en-US" sz="2000" dirty="0"/>
              <a:t>(and beyond) </a:t>
            </a:r>
            <a:br>
              <a:rPr lang="en-US" dirty="0"/>
            </a:br>
            <a:br>
              <a:rPr lang="en-US" dirty="0"/>
            </a:br>
            <a:r>
              <a:rPr lang="en-US" sz="1000" dirty="0"/>
              <a:t>© 2024 CT Homeschool Network &amp; National home education legal defense </a:t>
            </a:r>
            <a:br>
              <a:rPr lang="en-US" sz="1000" dirty="0"/>
            </a:br>
            <a:br>
              <a:rPr lang="en-US" sz="1000" b="1" dirty="0"/>
            </a:br>
            <a:r>
              <a:rPr lang="en-US" sz="1000" b="1" dirty="0"/>
              <a:t>cthomeschoolnetwork.org</a:t>
            </a:r>
            <a:br>
              <a:rPr lang="en-US" sz="1000" b="1" dirty="0"/>
            </a:br>
            <a:r>
              <a:rPr lang="en-US" sz="1000" b="1" dirty="0"/>
              <a:t>nheld.us </a:t>
            </a:r>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22318" y="274321"/>
            <a:ext cx="7288282" cy="542680"/>
          </a:xfrm>
        </p:spPr>
        <p:txBody>
          <a:bodyPr/>
          <a:lstStyle/>
          <a:p>
            <a:pPr algn="l"/>
            <a:r>
              <a:rPr lang="en-US" sz="2800" b="0" i="0" dirty="0">
                <a:solidFill>
                  <a:srgbClr val="000000"/>
                </a:solidFill>
                <a:effectLst/>
                <a:latin typeface="Times New Roman" panose="02020603050405020304" pitchFamily="18" charset="0"/>
              </a:rPr>
              <a:t>Hierarchy of the law:</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sz="half" idx="2"/>
          </p:nvPr>
        </p:nvSpPr>
        <p:spPr>
          <a:xfrm>
            <a:off x="497840" y="817001"/>
            <a:ext cx="9408160" cy="5116439"/>
          </a:xfrm>
        </p:spPr>
        <p:txBody>
          <a:bodyPr>
            <a:noAutofit/>
          </a:bodyPr>
          <a:lstStyle/>
          <a:p>
            <a:r>
              <a:rPr lang="en-US" sz="1400" b="0" i="0" dirty="0">
                <a:solidFill>
                  <a:srgbClr val="000000"/>
                </a:solidFill>
                <a:effectLst/>
                <a:latin typeface="Arial" panose="020B0604020202020204" pitchFamily="34" charset="0"/>
                <a:cs typeface="Arial" panose="020B0604020202020204" pitchFamily="34" charset="0"/>
              </a:rPr>
              <a:t>United States law - Declaration of Independence -The rights of the people come from “their Creator”, not from any king or government. The rights of the people are “unalienable” - no one can take them away unless the people allow them to be taken away or agree to give them away.  To secure and to protect the rights of the people, governments are formed.</a:t>
            </a:r>
            <a:br>
              <a:rPr lang="en-US" sz="1400" b="0" i="0" dirty="0">
                <a:solidFill>
                  <a:srgbClr val="000000"/>
                </a:solidFill>
                <a:effectLst/>
                <a:latin typeface="Arial" panose="020B0604020202020204" pitchFamily="34" charset="0"/>
                <a:cs typeface="Arial" panose="020B0604020202020204" pitchFamily="34" charset="0"/>
              </a:rPr>
            </a:br>
            <a:br>
              <a:rPr lang="en-US" sz="1400" b="0" i="0" dirty="0">
                <a:solidFill>
                  <a:srgbClr val="000000"/>
                </a:solidFill>
                <a:effectLst/>
                <a:latin typeface="Arial" panose="020B0604020202020204" pitchFamily="34" charset="0"/>
                <a:cs typeface="Arial" panose="020B0604020202020204" pitchFamily="34" charset="0"/>
              </a:rPr>
            </a:br>
            <a:r>
              <a:rPr lang="en-US" sz="1400" b="0" i="0" dirty="0">
                <a:solidFill>
                  <a:srgbClr val="000000"/>
                </a:solidFill>
                <a:effectLst/>
                <a:latin typeface="Arial" panose="020B0604020202020204" pitchFamily="34" charset="0"/>
                <a:cs typeface="Arial" panose="020B0604020202020204" pitchFamily="34" charset="0"/>
              </a:rPr>
              <a:t>U.S. Constitution - Our federal government was formed by adoption of the U.S. Constitution, by which the people gave to the government certain “enumerated” powers and rights so that the federal government could secure &amp; protect the federal rights of the people.</a:t>
            </a:r>
          </a:p>
          <a:p>
            <a:r>
              <a:rPr lang="en-US" sz="1400" b="0" i="0" dirty="0">
                <a:solidFill>
                  <a:srgbClr val="000000"/>
                </a:solidFill>
                <a:effectLst/>
                <a:latin typeface="Arial" panose="020B0604020202020204" pitchFamily="34" charset="0"/>
                <a:cs typeface="Arial" panose="020B0604020202020204" pitchFamily="34" charset="0"/>
              </a:rPr>
              <a:t>State Constitutions - Our State government was formed by adoption of State Constitutions, by which the people gave to the State Government certain rights and powers so that the State government could secure and protect the rights of the people within the State</a:t>
            </a:r>
          </a:p>
          <a:p>
            <a:r>
              <a:rPr lang="en-US" sz="1400" b="0" i="0" dirty="0">
                <a:solidFill>
                  <a:srgbClr val="000000"/>
                </a:solidFill>
                <a:effectLst/>
                <a:latin typeface="Arial" panose="020B0604020202020204" pitchFamily="34" charset="0"/>
                <a:cs typeface="Arial" panose="020B0604020202020204" pitchFamily="34" charset="0"/>
              </a:rPr>
              <a:t>Legislation - All federal legislation must not conflict with the U.S. Constitution All State legislation must not conflict with State Constitutions or with the federal Constitution.. </a:t>
            </a:r>
          </a:p>
          <a:p>
            <a:r>
              <a:rPr lang="en-US" sz="1400" b="0" i="0" dirty="0">
                <a:solidFill>
                  <a:srgbClr val="000000"/>
                </a:solidFill>
                <a:effectLst/>
                <a:latin typeface="Arial" panose="020B0604020202020204" pitchFamily="34" charset="0"/>
                <a:cs typeface="Arial" panose="020B0604020202020204" pitchFamily="34" charset="0"/>
              </a:rPr>
              <a:t>International law - Organizations have been formed in attempts to unify laws among nations. Each nation may voluntarily join such international organizations. When nations voluntarily join such international organizations, primarily they do so by agreeing to sign a treaty spelling out the terms of joining the organization and defining the mission of the organization.</a:t>
            </a:r>
          </a:p>
          <a:p>
            <a:r>
              <a:rPr lang="en-US" sz="1400" b="0" i="0" dirty="0">
                <a:solidFill>
                  <a:srgbClr val="000000"/>
                </a:solidFill>
                <a:effectLst/>
                <a:latin typeface="Arial" panose="020B0604020202020204" pitchFamily="34" charset="0"/>
                <a:cs typeface="Arial" panose="020B0604020202020204" pitchFamily="34" charset="0"/>
              </a:rPr>
              <a:t>In the United States, the Constitution provides that in order for the United States to agree to a treaty, the United States Senate must vote to approve the treaty, or we are not bound by the treaty. A treaty also must be in compliance with the United States Constitution. A treaty cannot supersede or violate the provisions of the United States Constitution. </a:t>
            </a:r>
            <a:br>
              <a:rPr lang="en-US" sz="1200" b="0" i="0" dirty="0">
                <a:solidFill>
                  <a:srgbClr val="000000"/>
                </a:solidFill>
                <a:effectLst/>
                <a:latin typeface="Times New Roman" panose="02020603050405020304" pitchFamily="18" charset="0"/>
              </a:rPr>
            </a:br>
            <a:endParaRPr lang="en-US" sz="1200" b="0" i="0" dirty="0">
              <a:solidFill>
                <a:srgbClr val="000000"/>
              </a:solidFill>
              <a:effectLst/>
              <a:latin typeface="Times New Roman" panose="02020603050405020304" pitchFamily="18" charset="0"/>
            </a:endParaRPr>
          </a:p>
          <a:p>
            <a:pPr marL="0" marR="0" algn="ctr">
              <a:lnSpc>
                <a:spcPct val="107000"/>
              </a:lnSpc>
              <a:spcBef>
                <a:spcPts val="0"/>
              </a:spcBef>
              <a:spcAft>
                <a:spcPts val="800"/>
              </a:spcAft>
            </a:pPr>
            <a:r>
              <a:rPr lang="en-US" sz="1200" dirty="0">
                <a:latin typeface="Aptos" panose="020B0004020202020204" pitchFamily="34" charset="0"/>
                <a:ea typeface="Aptos" panose="020B0004020202020204" pitchFamily="34" charset="0"/>
                <a:cs typeface="Times New Roman" panose="02020603050405020304" pitchFamily="18" charset="0"/>
              </a:rPr>
              <a:t>© 2024 CT Homeschool Network</a:t>
            </a:r>
            <a:endParaRPr lang="en-US" sz="1200" dirty="0"/>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10</a:t>
            </a:fld>
            <a:endParaRPr lang="en-US" dirty="0"/>
          </a:p>
        </p:txBody>
      </p:sp>
    </p:spTree>
    <p:extLst>
      <p:ext uri="{BB962C8B-B14F-4D97-AF65-F5344CB8AC3E}">
        <p14:creationId xmlns:p14="http://schemas.microsoft.com/office/powerpoint/2010/main" val="639006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98EAF-F651-8374-46EB-4F9001FC2E91}"/>
              </a:ext>
            </a:extLst>
          </p:cNvPr>
          <p:cNvSpPr>
            <a:spLocks noGrp="1"/>
          </p:cNvSpPr>
          <p:nvPr>
            <p:ph type="title"/>
          </p:nvPr>
        </p:nvSpPr>
        <p:spPr>
          <a:xfrm>
            <a:off x="1322388" y="-524120"/>
            <a:ext cx="7288282" cy="2121177"/>
          </a:xfrm>
        </p:spPr>
        <p:txBody>
          <a:bodyPr/>
          <a:lstStyle/>
          <a:p>
            <a:r>
              <a:rPr lang="en-US" dirty="0"/>
              <a:t>The Coalition for “responsible” home education</a:t>
            </a:r>
          </a:p>
        </p:txBody>
      </p:sp>
      <p:sp>
        <p:nvSpPr>
          <p:cNvPr id="3" name="Content Placeholder 2">
            <a:extLst>
              <a:ext uri="{FF2B5EF4-FFF2-40B4-BE49-F238E27FC236}">
                <a16:creationId xmlns:a16="http://schemas.microsoft.com/office/drawing/2014/main" id="{0942CB83-0358-65B9-074E-F5C09DEC8CDD}"/>
              </a:ext>
            </a:extLst>
          </p:cNvPr>
          <p:cNvSpPr>
            <a:spLocks noGrp="1"/>
          </p:cNvSpPr>
          <p:nvPr>
            <p:ph sz="half" idx="2"/>
          </p:nvPr>
        </p:nvSpPr>
        <p:spPr>
          <a:xfrm>
            <a:off x="1322388" y="1483361"/>
            <a:ext cx="7288212" cy="4872988"/>
          </a:xfrm>
        </p:spPr>
        <p:txBody>
          <a:bodyPr>
            <a:normAutofit fontScale="25000" lnSpcReduction="20000"/>
          </a:bodyPr>
          <a:lstStyle/>
          <a:p>
            <a:pPr>
              <a:spcBef>
                <a:spcPts val="0"/>
              </a:spcBef>
            </a:pPr>
            <a:br>
              <a:rPr lang="en-US" sz="5600" b="1" dirty="0">
                <a:effectLst/>
                <a:latin typeface="Aptos" panose="020B0004020202020204" pitchFamily="34" charset="0"/>
                <a:ea typeface="Aptos" panose="020B0004020202020204" pitchFamily="34" charset="0"/>
                <a:cs typeface="Times New Roman" panose="02020603050405020304" pitchFamily="18" charset="0"/>
              </a:rPr>
            </a:br>
            <a:r>
              <a:rPr lang="en-US" sz="5600" b="1" dirty="0">
                <a:effectLst/>
                <a:latin typeface="Aptos" panose="020B0004020202020204" pitchFamily="34" charset="0"/>
                <a:ea typeface="Aptos" panose="020B0004020202020204" pitchFamily="34" charset="0"/>
                <a:cs typeface="Times New Roman" panose="02020603050405020304" pitchFamily="18" charset="0"/>
              </a:rPr>
              <a:t>Coalition for Responsible Home Education (CRHE)  </a:t>
            </a:r>
            <a:r>
              <a:rPr lang="en-US" sz="5600" b="0" dirty="0">
                <a:effectLst/>
                <a:latin typeface="Aptos" panose="020B0004020202020204" pitchFamily="34" charset="0"/>
                <a:ea typeface="Aptos" panose="020B0004020202020204" pitchFamily="34" charset="0"/>
                <a:cs typeface="Times New Roman" panose="02020603050405020304" pitchFamily="18" charset="0"/>
              </a:rPr>
              <a:t>which is a misleading activist group that wants severe controls over home education. They have targeted CT in the past. They are comprised of former disgruntled homeschoolers. They have used that as their reasoning to “save” homeschooled children. They have their standard of what education should look like. Their objectives are curiously aligned with the public school model and its changes in recent years, along with global agendas from  the U.N and its affiliates. We see yet again, the state vs. the parents and the parents are not welcome.  </a:t>
            </a:r>
            <a:br>
              <a:rPr lang="en-US" sz="5600" dirty="0">
                <a:effectLst/>
                <a:latin typeface="Aptos" panose="020B0004020202020204" pitchFamily="34" charset="0"/>
                <a:ea typeface="Aptos" panose="020B0004020202020204" pitchFamily="34" charset="0"/>
                <a:cs typeface="Times New Roman" panose="02020603050405020304" pitchFamily="18" charset="0"/>
              </a:rPr>
            </a:br>
            <a:br>
              <a:rPr lang="en-US" sz="4300" b="0" dirty="0">
                <a:effectLst/>
                <a:latin typeface="Aptos" panose="020B0004020202020204" pitchFamily="34" charset="0"/>
                <a:ea typeface="Aptos" panose="020B0004020202020204" pitchFamily="34" charset="0"/>
                <a:cs typeface="Times New Roman" panose="02020603050405020304" pitchFamily="18" charset="0"/>
              </a:rPr>
            </a:br>
            <a:r>
              <a:rPr lang="en-US" sz="5600" dirty="0">
                <a:effectLst/>
                <a:latin typeface="Aptos" panose="020B0004020202020204" pitchFamily="34" charset="0"/>
                <a:ea typeface="Aptos" panose="020B0004020202020204" pitchFamily="34" charset="0"/>
                <a:cs typeface="Times New Roman" panose="02020603050405020304" pitchFamily="18" charset="0"/>
              </a:rPr>
              <a:t>Make Homeschool Safe Act</a:t>
            </a:r>
            <a:br>
              <a:rPr lang="en-US" sz="5600" b="0" dirty="0">
                <a:effectLst/>
                <a:latin typeface="Aptos" panose="020B0004020202020204" pitchFamily="34" charset="0"/>
                <a:ea typeface="Aptos" panose="020B0004020202020204" pitchFamily="34" charset="0"/>
                <a:cs typeface="Times New Roman" panose="02020603050405020304" pitchFamily="18" charset="0"/>
              </a:rPr>
            </a:br>
            <a:r>
              <a:rPr lang="en-US" sz="5600" b="0" dirty="0">
                <a:effectLst/>
                <a:latin typeface="Aptos" panose="020B0004020202020204" pitchFamily="34" charset="0"/>
                <a:ea typeface="Aptos" panose="020B0004020202020204" pitchFamily="34" charset="0"/>
                <a:cs typeface="Times New Roman" panose="02020603050405020304" pitchFamily="18" charset="0"/>
              </a:rPr>
              <a:t>CRHE’s model legislation, intended to be </a:t>
            </a:r>
            <a:r>
              <a:rPr lang="en-US" sz="5600" b="0" dirty="0" err="1">
                <a:effectLst/>
                <a:latin typeface="Aptos" panose="020B0004020202020204" pitchFamily="34" charset="0"/>
                <a:ea typeface="Aptos" panose="020B0004020202020204" pitchFamily="34" charset="0"/>
                <a:cs typeface="Times New Roman" panose="02020603050405020304" pitchFamily="18" charset="0"/>
              </a:rPr>
              <a:t>accedpted</a:t>
            </a:r>
            <a:r>
              <a:rPr lang="en-US" sz="5600" b="0" dirty="0">
                <a:effectLst/>
                <a:latin typeface="Aptos" panose="020B0004020202020204" pitchFamily="34" charset="0"/>
                <a:ea typeface="Aptos" panose="020B0004020202020204" pitchFamily="34" charset="0"/>
                <a:cs typeface="Times New Roman" panose="02020603050405020304" pitchFamily="18" charset="0"/>
              </a:rPr>
              <a:t> and adopted across the country – a 23-page document with severe restrictions including but not limited to:  a designated person that would be in every homeschoolers’ home as often as weekly, for visitation to check on student safety and progress, every child to be vaccinated with no exceptions, monitoring/control over academic content, requirement standards for parents, and frequent, in-home visits by designated public school affiliates.  There is zero data that any of their proposals are warranted or will be effective, to say the least.  It is cost prohibitive for something so unwarranted.  This handful of young people have self-assigned as authority figures that they arrogantly  believe millions of homeschoolers should follow the dictates of, and legislatures should fall into lock-step with their  skewed statistics and  overreaching proposals. </a:t>
            </a:r>
            <a:br>
              <a:rPr lang="en-US" sz="4300" b="0" dirty="0">
                <a:effectLst/>
                <a:latin typeface="Aptos" panose="020B0004020202020204" pitchFamily="34" charset="0"/>
                <a:ea typeface="Aptos" panose="020B0004020202020204" pitchFamily="34" charset="0"/>
                <a:cs typeface="Times New Roman" panose="02020603050405020304" pitchFamily="18" charset="0"/>
              </a:rPr>
            </a:br>
            <a:br>
              <a:rPr lang="en-US" sz="4300" b="0" i="1" dirty="0">
                <a:effectLst/>
                <a:latin typeface="Aptos" panose="020B0004020202020204" pitchFamily="34" charset="0"/>
                <a:ea typeface="Aptos" panose="020B0004020202020204" pitchFamily="34" charset="0"/>
                <a:cs typeface="Times New Roman" panose="02020603050405020304" pitchFamily="18" charset="0"/>
              </a:rPr>
            </a:br>
            <a:br>
              <a:rPr lang="en-US" sz="4300" i="1" dirty="0">
                <a:effectLst/>
                <a:latin typeface="Aptos" panose="020B0004020202020204" pitchFamily="34" charset="0"/>
                <a:ea typeface="Aptos" panose="020B0004020202020204" pitchFamily="34" charset="0"/>
                <a:cs typeface="Times New Roman" panose="02020603050405020304" pitchFamily="18" charset="0"/>
              </a:rPr>
            </a:br>
            <a:r>
              <a:rPr lang="en-US" sz="4300" i="1" dirty="0">
                <a:effectLst/>
                <a:latin typeface="Aptos" panose="020B0004020202020204" pitchFamily="34" charset="0"/>
                <a:ea typeface="Aptos" panose="020B0004020202020204" pitchFamily="34" charset="0"/>
                <a:cs typeface="Times New Roman" panose="02020603050405020304" pitchFamily="18" charset="0"/>
              </a:rPr>
              <a:t>Make Homeschooling “Safe” Act  PDF Link</a:t>
            </a:r>
            <a:br>
              <a:rPr lang="en-US" sz="4300" i="1" dirty="0">
                <a:effectLst/>
                <a:latin typeface="Aptos" panose="020B0004020202020204" pitchFamily="34" charset="0"/>
                <a:ea typeface="Aptos" panose="020B0004020202020204" pitchFamily="34" charset="0"/>
                <a:cs typeface="Times New Roman" panose="02020603050405020304" pitchFamily="18" charset="0"/>
              </a:rPr>
            </a:br>
            <a:r>
              <a:rPr lang="en-US" sz="4300" b="0" dirty="0">
                <a:effectLst/>
                <a:latin typeface="Aptos" panose="020B0004020202020204" pitchFamily="34" charset="0"/>
                <a:ea typeface="Aptos" panose="020B0004020202020204" pitchFamily="34" charset="0"/>
                <a:cs typeface="Times New Roman" panose="02020603050405020304" pitchFamily="18" charset="0"/>
                <a:hlinkClick r:id="rId2"/>
              </a:rPr>
              <a:t>https://responsiblehomeschooling.org/wp-content/uploads/2024/07/Make-Homeschool-Safe-Act-July-2024.pdf</a:t>
            </a:r>
            <a:r>
              <a:rPr lang="en-US" sz="4300" b="0" dirty="0">
                <a:effectLst/>
                <a:latin typeface="Aptos" panose="020B0004020202020204" pitchFamily="34" charset="0"/>
                <a:ea typeface="Aptos" panose="020B0004020202020204" pitchFamily="34" charset="0"/>
                <a:cs typeface="Times New Roman" panose="02020603050405020304" pitchFamily="18" charset="0"/>
              </a:rPr>
              <a:t>    </a:t>
            </a:r>
          </a:p>
          <a:p>
            <a:pPr>
              <a:spcBef>
                <a:spcPts val="0"/>
              </a:spcBef>
            </a:pPr>
            <a:endParaRPr lang="en-US" sz="4300" b="0" dirty="0">
              <a:latin typeface="Aptos" panose="020B0004020202020204" pitchFamily="34" charset="0"/>
              <a:ea typeface="Aptos" panose="020B0004020202020204" pitchFamily="34" charset="0"/>
              <a:cs typeface="Times New Roman" panose="02020603050405020304" pitchFamily="18" charset="0"/>
            </a:endParaRPr>
          </a:p>
          <a:p>
            <a:pPr>
              <a:spcBef>
                <a:spcPts val="0"/>
              </a:spcBef>
            </a:pPr>
            <a:r>
              <a:rPr lang="en-US" sz="4400" dirty="0">
                <a:latin typeface="Aptos" panose="020B0004020202020204" pitchFamily="34" charset="0"/>
                <a:ea typeface="Aptos" panose="020B0004020202020204" pitchFamily="34" charset="0"/>
                <a:cs typeface="Times New Roman" panose="02020603050405020304" pitchFamily="18" charset="0"/>
              </a:rPr>
              <a:t>© </a:t>
            </a:r>
            <a:r>
              <a:rPr lang="en-US" sz="4400" b="0" dirty="0">
                <a:latin typeface="Aptos" panose="020B0004020202020204" pitchFamily="34" charset="0"/>
                <a:ea typeface="Aptos" panose="020B0004020202020204" pitchFamily="34" charset="0"/>
                <a:cs typeface="Times New Roman" panose="02020603050405020304" pitchFamily="18" charset="0"/>
              </a:rPr>
              <a:t>2024 CT Homeschool Network</a:t>
            </a:r>
            <a:endParaRPr lang="en-US" sz="4300" b="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endParaRPr lang="en-US" sz="4300" i="1"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endParaRPr lang="en-US" sz="3500" i="1" dirty="0">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BC423410-A55B-9E04-D81B-76D3045E6C1A}"/>
              </a:ext>
            </a:extLst>
          </p:cNvPr>
          <p:cNvSpPr>
            <a:spLocks noGrp="1"/>
          </p:cNvSpPr>
          <p:nvPr>
            <p:ph type="sldNum" sz="quarter" idx="12"/>
          </p:nvPr>
        </p:nvSpPr>
        <p:spPr/>
        <p:txBody>
          <a:bodyPr/>
          <a:lstStyle/>
          <a:p>
            <a:fld id="{A49DFD55-3C28-40EF-9E31-A92D2E4017FF}" type="slidenum">
              <a:rPr lang="en-US" smtClean="0"/>
              <a:pPr/>
              <a:t>11</a:t>
            </a:fld>
            <a:endParaRPr lang="en-US" dirty="0"/>
          </a:p>
        </p:txBody>
      </p:sp>
    </p:spTree>
    <p:extLst>
      <p:ext uri="{BB962C8B-B14F-4D97-AF65-F5344CB8AC3E}">
        <p14:creationId xmlns:p14="http://schemas.microsoft.com/office/powerpoint/2010/main" val="587671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22318" y="650240"/>
            <a:ext cx="7288282" cy="997617"/>
          </a:xfrm>
        </p:spPr>
        <p:txBody>
          <a:bodyPr/>
          <a:lstStyle/>
          <a:p>
            <a:r>
              <a:rPr lang="en-US" dirty="0"/>
              <a:t>Johns Hopkins University </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sz="half" idx="2"/>
          </p:nvPr>
        </p:nvSpPr>
        <p:spPr>
          <a:xfrm>
            <a:off x="1322318" y="1913031"/>
            <a:ext cx="7852092" cy="4127969"/>
          </a:xfrm>
        </p:spPr>
        <p:txBody>
          <a:bodyPr>
            <a:normAutofit fontScale="77500" lnSpcReduction="20000"/>
          </a:bodyPr>
          <a:lstStyle/>
          <a:p>
            <a:pPr marL="0" marR="0">
              <a:lnSpc>
                <a:spcPct val="107000"/>
              </a:lnSpc>
              <a:spcBef>
                <a:spcPts val="0"/>
              </a:spcBef>
              <a:spcAft>
                <a:spcPts val="80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a:t>
            </a:r>
            <a:r>
              <a:rPr lang="en-US" sz="1800" b="1" dirty="0">
                <a:effectLst/>
                <a:latin typeface="Aptos" panose="020B0004020202020204" pitchFamily="34" charset="0"/>
                <a:ea typeface="Aptos" panose="020B0004020202020204" pitchFamily="34" charset="0"/>
                <a:cs typeface="Times New Roman" panose="02020603050405020304" pitchFamily="18" charset="0"/>
              </a:rPr>
              <a:t>Johns Hopkins University (</a:t>
            </a:r>
            <a:r>
              <a:rPr lang="en-US" sz="1800" dirty="0">
                <a:effectLst/>
                <a:latin typeface="Aptos" panose="020B0004020202020204" pitchFamily="34" charset="0"/>
                <a:ea typeface="Aptos" panose="020B0004020202020204" pitchFamily="34" charset="0"/>
                <a:cs typeface="Times New Roman" panose="02020603050405020304" pitchFamily="18" charset="0"/>
              </a:rPr>
              <a:t>and others) who have launched a nationwide homeschool data tracking campaign</a:t>
            </a:r>
            <a:br>
              <a:rPr lang="en-US" sz="1800" dirty="0">
                <a:effectLst/>
                <a:latin typeface="Aptos" panose="020B0004020202020204" pitchFamily="34" charset="0"/>
                <a:ea typeface="Aptos" panose="020B0004020202020204" pitchFamily="34" charset="0"/>
                <a:cs typeface="Times New Roman" panose="02020603050405020304" pitchFamily="18" charset="0"/>
              </a:rPr>
            </a:br>
            <a:r>
              <a:rPr lang="en-US" sz="1800" dirty="0">
                <a:effectLst/>
                <a:latin typeface="Aptos" panose="020B0004020202020204" pitchFamily="34" charset="0"/>
                <a:ea typeface="Aptos" panose="020B0004020202020204" pitchFamily="34" charset="0"/>
                <a:cs typeface="Times New Roman" panose="02020603050405020304" pitchFamily="18" charset="0"/>
              </a:rPr>
              <a:t>hubs, data collecting, used for attempts at national homogenization of homeschooling and legislative change based on the data they collect at various universities…JHU is not the only one. They are simply the place that initiated the movement.</a:t>
            </a:r>
            <a:br>
              <a:rPr lang="en-US" sz="1800" dirty="0">
                <a:effectLst/>
                <a:latin typeface="Aptos" panose="020B0004020202020204" pitchFamily="34" charset="0"/>
                <a:ea typeface="Aptos" panose="020B0004020202020204" pitchFamily="34" charset="0"/>
                <a:cs typeface="Times New Roman" panose="02020603050405020304" pitchFamily="18" charset="0"/>
              </a:rPr>
            </a:br>
            <a:br>
              <a:rPr lang="en-US" sz="1800" dirty="0">
                <a:effectLst/>
                <a:latin typeface="Aptos" panose="020B0004020202020204" pitchFamily="34" charset="0"/>
                <a:ea typeface="Aptos" panose="020B0004020202020204" pitchFamily="34" charset="0"/>
                <a:cs typeface="Times New Roman" panose="02020603050405020304" pitchFamily="18" charset="0"/>
              </a:rPr>
            </a:br>
            <a:r>
              <a:rPr lang="en-US" sz="1800" dirty="0">
                <a:effectLst/>
                <a:latin typeface="Aptos" panose="020B0004020202020204" pitchFamily="34" charset="0"/>
                <a:ea typeface="Aptos" panose="020B0004020202020204" pitchFamily="34" charset="0"/>
                <a:cs typeface="Times New Roman" panose="02020603050405020304" pitchFamily="18" charset="0"/>
              </a:rPr>
              <a:t>Why now?</a:t>
            </a:r>
            <a:br>
              <a:rPr lang="en-US" sz="1800" dirty="0">
                <a:effectLst/>
                <a:latin typeface="Aptos" panose="020B0004020202020204" pitchFamily="34" charset="0"/>
                <a:ea typeface="Aptos" panose="020B0004020202020204" pitchFamily="34" charset="0"/>
                <a:cs typeface="Times New Roman" panose="02020603050405020304" pitchFamily="18" charset="0"/>
              </a:rPr>
            </a:br>
            <a:r>
              <a:rPr lang="en-US" sz="1800" dirty="0">
                <a:effectLst/>
                <a:latin typeface="Aptos" panose="020B0004020202020204" pitchFamily="34" charset="0"/>
                <a:ea typeface="Aptos" panose="020B0004020202020204" pitchFamily="34" charset="0"/>
                <a:cs typeface="Times New Roman" panose="02020603050405020304" pitchFamily="18" charset="0"/>
              </a:rPr>
              <a:t>With public school enrollment in a steady, decade-long decline, schools forced to move to a 4-day school week (over 2,100 districts nationwide as of today), and the explosion of homeschool growth, there is a sudden interest in gathering homeschool data, and using it to guide legislative reform in the future.  So, the public schools are targeting home education and want to gain control of it, with the current trajectory of the global viewpoint.  </a:t>
            </a:r>
            <a:r>
              <a:rPr lang="en-US" dirty="0">
                <a:latin typeface="Aptos" panose="020B0004020202020204" pitchFamily="34" charset="0"/>
                <a:ea typeface="Aptos" panose="020B0004020202020204" pitchFamily="34" charset="0"/>
                <a:cs typeface="Times New Roman" panose="02020603050405020304" pitchFamily="18" charset="0"/>
              </a:rPr>
              <a:t>Parents are not needed. The state will raise “your” child.</a:t>
            </a:r>
            <a:br>
              <a:rPr lang="en-US" dirty="0">
                <a:latin typeface="Aptos" panose="020B0004020202020204" pitchFamily="34" charset="0"/>
                <a:ea typeface="Aptos" panose="020B0004020202020204" pitchFamily="34" charset="0"/>
                <a:cs typeface="Times New Roman" panose="02020603050405020304" pitchFamily="18" charset="0"/>
              </a:rPr>
            </a:br>
            <a:br>
              <a:rPr lang="en-US" dirty="0">
                <a:latin typeface="Aptos" panose="020B0004020202020204" pitchFamily="34" charset="0"/>
                <a:ea typeface="Aptos" panose="020B0004020202020204" pitchFamily="34" charset="0"/>
                <a:cs typeface="Times New Roman" panose="02020603050405020304" pitchFamily="18" charset="0"/>
              </a:rPr>
            </a:br>
            <a:r>
              <a:rPr lang="en-US" dirty="0">
                <a:latin typeface="Aptos" panose="020B0004020202020204" pitchFamily="34" charset="0"/>
                <a:ea typeface="Aptos" panose="020B0004020202020204" pitchFamily="34" charset="0"/>
                <a:cs typeface="Times New Roman" panose="02020603050405020304" pitchFamily="18" charset="0"/>
              </a:rPr>
              <a:t>This raised the very important issue of homeschooling, and what it looks like now, versus five years ago, and  what about five years in the future?  </a:t>
            </a:r>
          </a:p>
          <a:p>
            <a:pPr marL="0" marR="0">
              <a:lnSpc>
                <a:spcPct val="107000"/>
              </a:lnSpc>
              <a:spcBef>
                <a:spcPts val="0"/>
              </a:spcBef>
              <a:spcAft>
                <a:spcPts val="800"/>
              </a:spcAft>
            </a:pPr>
            <a:endParaRPr lang="en-US" dirty="0"/>
          </a:p>
          <a:p>
            <a:pPr marL="0" marR="0">
              <a:lnSpc>
                <a:spcPct val="107000"/>
              </a:lnSpc>
              <a:spcBef>
                <a:spcPts val="0"/>
              </a:spcBef>
              <a:spcAft>
                <a:spcPts val="800"/>
              </a:spcAft>
            </a:pPr>
            <a:r>
              <a:rPr lang="en-US" sz="1000" dirty="0">
                <a:latin typeface="Aptos" panose="020B0004020202020204" pitchFamily="34" charset="0"/>
                <a:ea typeface="Aptos" panose="020B0004020202020204" pitchFamily="34" charset="0"/>
                <a:cs typeface="Times New Roman" panose="02020603050405020304" pitchFamily="18" charset="0"/>
              </a:rPr>
              <a:t>© 2024 CT Homeschool Network</a:t>
            </a:r>
            <a:endParaRPr lang="en-US" sz="1000" dirty="0"/>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12</a:t>
            </a:fld>
            <a:endParaRPr lang="en-US" dirty="0"/>
          </a:p>
        </p:txBody>
      </p:sp>
    </p:spTree>
    <p:extLst>
      <p:ext uri="{BB962C8B-B14F-4D97-AF65-F5344CB8AC3E}">
        <p14:creationId xmlns:p14="http://schemas.microsoft.com/office/powerpoint/2010/main" val="3523862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22318" y="650240"/>
            <a:ext cx="7288282" cy="997617"/>
          </a:xfrm>
        </p:spPr>
        <p:txBody>
          <a:bodyPr>
            <a:normAutofit fontScale="90000"/>
          </a:bodyPr>
          <a:lstStyle/>
          <a:p>
            <a:r>
              <a:rPr lang="en-US" dirty="0"/>
              <a:t>It might shock you – but the delivery vehicle of the globalist education model is here: enter school “choice” </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sz="half" idx="2"/>
          </p:nvPr>
        </p:nvSpPr>
        <p:spPr>
          <a:xfrm>
            <a:off x="1322318" y="1647857"/>
            <a:ext cx="7852092" cy="4925663"/>
          </a:xfrm>
        </p:spPr>
        <p:txBody>
          <a:bodyPr>
            <a:normAutofit fontScale="55000" lnSpcReduction="20000"/>
          </a:bodyPr>
          <a:lstStyle/>
          <a:p>
            <a:pPr marL="0" marR="0">
              <a:lnSpc>
                <a:spcPct val="107000"/>
              </a:lnSpc>
              <a:spcBef>
                <a:spcPts val="0"/>
              </a:spcBef>
              <a:spcAft>
                <a:spcPts val="800"/>
              </a:spcAft>
            </a:pPr>
            <a:r>
              <a:rPr lang="en-US" sz="2500" b="1" dirty="0">
                <a:effectLst/>
                <a:latin typeface="Aptos" panose="020B0004020202020204" pitchFamily="34" charset="0"/>
                <a:ea typeface="Aptos" panose="020B0004020202020204" pitchFamily="34" charset="0"/>
                <a:cs typeface="Times New Roman" panose="02020603050405020304" pitchFamily="18" charset="0"/>
              </a:rPr>
              <a:t>*School Choice’s ESA/vouchers</a:t>
            </a:r>
            <a:r>
              <a:rPr lang="en-US" sz="2500" dirty="0">
                <a:effectLst/>
                <a:latin typeface="Aptos" panose="020B0004020202020204" pitchFamily="34" charset="0"/>
                <a:ea typeface="Aptos" panose="020B0004020202020204" pitchFamily="34" charset="0"/>
                <a:cs typeface="Times New Roman" panose="02020603050405020304" pitchFamily="18" charset="0"/>
              </a:rPr>
              <a:t> and the role it plays as the delivery vehicle to co-opt homeschool freedom.  Nobody needs the government to give you “choice”. You already have it. They want you to believe they will give you choice, give you money, and – later on you will learn that there are legal chains on your ability to use “your” money</a:t>
            </a:r>
            <a:r>
              <a:rPr lang="en-US" sz="2500" b="1" dirty="0">
                <a:effectLst/>
                <a:latin typeface="Aptos" panose="020B0004020202020204" pitchFamily="34" charset="0"/>
                <a:ea typeface="Aptos" panose="020B0004020202020204" pitchFamily="34" charset="0"/>
                <a:cs typeface="Times New Roman" panose="02020603050405020304" pitchFamily="18" charset="0"/>
              </a:rPr>
              <a:t>. This includes losing your homeschool status. This is already happening in other states. Parents who accepted “free money” from the state even as homeschoolers, were later told that they are no longer homeschoolers – that they were designated as public schoolers.</a:t>
            </a:r>
            <a:br>
              <a:rPr lang="en-US" sz="2500" b="1" dirty="0">
                <a:effectLst/>
                <a:latin typeface="Aptos" panose="020B0004020202020204" pitchFamily="34" charset="0"/>
                <a:ea typeface="Aptos" panose="020B0004020202020204" pitchFamily="34" charset="0"/>
                <a:cs typeface="Times New Roman" panose="02020603050405020304" pitchFamily="18" charset="0"/>
              </a:rPr>
            </a:br>
            <a:r>
              <a:rPr lang="en-US" sz="2500" dirty="0">
                <a:effectLst/>
                <a:latin typeface="Aptos" panose="020B0004020202020204" pitchFamily="34" charset="0"/>
                <a:ea typeface="Aptos" panose="020B0004020202020204" pitchFamily="34" charset="0"/>
                <a:cs typeface="Times New Roman" panose="02020603050405020304" pitchFamily="18" charset="0"/>
              </a:rPr>
              <a:t>  The lies of “no strings” attached to homeschoolers taking money has been proving itself in states where legal restrictions were placed upon homeschool parents, in lieu of a brief time of “freedom” when accepting ESA or voucher money. Don’t do it. You will pay for it – literally – in freedom lost and in increased taxes to subsidize the “free money”. </a:t>
            </a:r>
          </a:p>
          <a:p>
            <a:pPr marL="0" marR="0">
              <a:lnSpc>
                <a:spcPct val="107000"/>
              </a:lnSpc>
              <a:spcBef>
                <a:spcPts val="0"/>
              </a:spcBef>
              <a:spcAft>
                <a:spcPts val="800"/>
              </a:spcAft>
            </a:pPr>
            <a:br>
              <a:rPr lang="en-US" sz="2200" dirty="0">
                <a:effectLst/>
                <a:latin typeface="Aptos" panose="020B0004020202020204" pitchFamily="34" charset="0"/>
                <a:ea typeface="Aptos" panose="020B0004020202020204" pitchFamily="34" charset="0"/>
                <a:cs typeface="Times New Roman" panose="02020603050405020304" pitchFamily="18" charset="0"/>
              </a:rPr>
            </a:br>
            <a:br>
              <a:rPr lang="en-US" sz="33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br>
            <a:r>
              <a:rPr lang="en-US" sz="3300" dirty="0">
                <a:highlight>
                  <a:srgbClr val="FFFF00"/>
                </a:highlight>
                <a:latin typeface="Aptos" panose="020B0004020202020204" pitchFamily="34" charset="0"/>
                <a:ea typeface="Aptos" panose="020B0004020202020204" pitchFamily="34" charset="0"/>
                <a:cs typeface="Times New Roman" panose="02020603050405020304" pitchFamily="18" charset="0"/>
              </a:rPr>
              <a:t>A MUST-READ </a:t>
            </a:r>
            <a:br>
              <a:rPr lang="en-US" sz="3300" dirty="0">
                <a:highlight>
                  <a:srgbClr val="FFFF00"/>
                </a:highlight>
                <a:latin typeface="Aptos" panose="020B0004020202020204" pitchFamily="34" charset="0"/>
                <a:ea typeface="Aptos" panose="020B0004020202020204" pitchFamily="34" charset="0"/>
                <a:cs typeface="Times New Roman" panose="02020603050405020304" pitchFamily="18" charset="0"/>
              </a:rPr>
            </a:br>
            <a:r>
              <a:rPr lang="en-US" sz="3300" b="1"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School Choice article:</a:t>
            </a:r>
            <a:r>
              <a:rPr lang="en-US" sz="3300" kern="1800" dirty="0">
                <a:solidFill>
                  <a:srgbClr val="525252"/>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300" b="1"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I told you so: school choice updates since 2023</a:t>
            </a:r>
            <a:br>
              <a:rPr lang="en-US" sz="3300" b="1"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br>
            <a:r>
              <a:rPr lang="en-US" sz="1800" b="1" dirty="0">
                <a:effectLst/>
                <a:latin typeface="Aptos" panose="020B0004020202020204" pitchFamily="34" charset="0"/>
                <a:ea typeface="Aptos" panose="020B0004020202020204" pitchFamily="34" charset="0"/>
                <a:cs typeface="Times New Roman" panose="02020603050405020304" pitchFamily="18" charset="0"/>
              </a:rPr>
              <a:t>by Nicki Truesdell</a:t>
            </a:r>
            <a:br>
              <a:rPr lang="en-US" sz="1800" b="1" dirty="0">
                <a:effectLst/>
                <a:latin typeface="Aptos" panose="020B0004020202020204" pitchFamily="34" charset="0"/>
                <a:ea typeface="Aptos" panose="020B0004020202020204" pitchFamily="34" charset="0"/>
                <a:cs typeface="Times New Roman" panose="02020603050405020304" pitchFamily="18" charset="0"/>
              </a:rPr>
            </a:br>
            <a:r>
              <a:rPr lang="en-US" sz="1800" b="1" dirty="0">
                <a:effectLst/>
                <a:latin typeface="Aptos" panose="020B0004020202020204" pitchFamily="34" charset="0"/>
                <a:ea typeface="Aptos" panose="020B0004020202020204" pitchFamily="34" charset="0"/>
                <a:cs typeface="Times New Roman" panose="02020603050405020304" pitchFamily="18" charset="0"/>
              </a:rPr>
              <a:t> </a:t>
            </a:r>
            <a:r>
              <a:rPr lang="en-US" sz="1800" dirty="0">
                <a:effectLst/>
                <a:latin typeface="Aptos" panose="020B0004020202020204" pitchFamily="34" charset="0"/>
                <a:ea typeface="Aptos" panose="020B0004020202020204" pitchFamily="34" charset="0"/>
                <a:cs typeface="Times New Roman" panose="02020603050405020304" pitchFamily="18" charset="0"/>
                <a:hlinkClick r:id="rId3" action="ppaction://hlinksldjump"/>
              </a:rPr>
              <a:t>nickitruesdell.com/i-told-you-so-school-choice-updates-since-2023/?</a:t>
            </a:r>
            <a:r>
              <a:rPr lang="en-US" sz="1800" dirty="0" err="1">
                <a:effectLst/>
                <a:latin typeface="Aptos" panose="020B0004020202020204" pitchFamily="34" charset="0"/>
                <a:ea typeface="Aptos" panose="020B0004020202020204" pitchFamily="34" charset="0"/>
                <a:cs typeface="Times New Roman" panose="02020603050405020304" pitchFamily="18" charset="0"/>
                <a:hlinkClick r:id="rId3" action="ppaction://hlinksldjump"/>
              </a:rPr>
              <a:t>fbclid</a:t>
            </a:r>
            <a:r>
              <a:rPr lang="en-US" sz="1800" dirty="0">
                <a:effectLst/>
                <a:latin typeface="Aptos" panose="020B0004020202020204" pitchFamily="34" charset="0"/>
                <a:ea typeface="Aptos" panose="020B0004020202020204" pitchFamily="34" charset="0"/>
                <a:cs typeface="Times New Roman" panose="02020603050405020304" pitchFamily="18" charset="0"/>
                <a:hlinkClick r:id="rId3" action="ppaction://hlinksldjump"/>
              </a:rPr>
              <a:t>=IwY2xjawF7WHlleHRuA2FlbQIxMQABHd2CmhpUsdMBb1QPyNiZjt8N09FvpDZFu_6-9LeEveluqfjaxIBRQGmSkw_aem_37IGkaAPudtBbaBeAWB_pg</a:t>
            </a:r>
            <a:r>
              <a:rPr lang="en-US" sz="1800" b="1" dirty="0">
                <a:effectLst/>
                <a:latin typeface="Aptos" panose="020B0004020202020204" pitchFamily="34" charset="0"/>
                <a:ea typeface="Aptos" panose="020B0004020202020204" pitchFamily="34" charset="0"/>
                <a:cs typeface="Times New Roman" panose="02020603050405020304" pitchFamily="18" charset="0"/>
                <a:hlinkClick r:id="rId3" action="ppaction://hlinksldjump"/>
              </a:rPr>
              <a:t> </a:t>
            </a:r>
            <a:br>
              <a:rPr lang="en-US" sz="1800" b="1" dirty="0">
                <a:effectLst/>
                <a:latin typeface="Aptos" panose="020B0004020202020204" pitchFamily="34" charset="0"/>
                <a:ea typeface="Aptos" panose="020B0004020202020204" pitchFamily="34" charset="0"/>
                <a:cs typeface="Times New Roman" panose="02020603050405020304" pitchFamily="18" charset="0"/>
              </a:rPr>
            </a:br>
            <a:br>
              <a:rPr lang="en-US" sz="2500" b="1" dirty="0">
                <a:effectLst/>
                <a:latin typeface="Aptos" panose="020B0004020202020204" pitchFamily="34" charset="0"/>
                <a:ea typeface="Aptos" panose="020B0004020202020204" pitchFamily="34" charset="0"/>
                <a:cs typeface="Times New Roman" panose="02020603050405020304" pitchFamily="18" charset="0"/>
              </a:rPr>
            </a:br>
            <a:r>
              <a:rPr lang="en-US" sz="2500" b="1" dirty="0">
                <a:effectLst/>
                <a:latin typeface="Aptos" panose="020B0004020202020204" pitchFamily="34" charset="0"/>
                <a:ea typeface="Aptos" panose="020B0004020202020204" pitchFamily="34" charset="0"/>
                <a:cs typeface="Times New Roman" panose="02020603050405020304" pitchFamily="18" charset="0"/>
              </a:rPr>
              <a:t>All of Nicki Truesdell’s School Choice articles</a:t>
            </a:r>
            <a:br>
              <a:rPr lang="en-US" sz="2500" b="1" dirty="0">
                <a:effectLst/>
                <a:latin typeface="Aptos" panose="020B0004020202020204" pitchFamily="34" charset="0"/>
                <a:ea typeface="Aptos" panose="020B0004020202020204" pitchFamily="34" charset="0"/>
                <a:cs typeface="Times New Roman" panose="02020603050405020304" pitchFamily="18" charset="0"/>
              </a:rPr>
            </a:br>
            <a:r>
              <a:rPr lang="en-US" sz="1800" dirty="0">
                <a:effectLst/>
                <a:latin typeface="Aptos" panose="020B0004020202020204" pitchFamily="34" charset="0"/>
                <a:ea typeface="Aptos" panose="020B0004020202020204" pitchFamily="34" charset="0"/>
                <a:cs typeface="Times New Roman" panose="02020603050405020304" pitchFamily="18" charset="0"/>
                <a:hlinkClick r:id="rId3" action="ppaction://hlinksldjump"/>
              </a:rPr>
              <a:t>nickitruesdell.com/category/school-choice/?</a:t>
            </a:r>
            <a:r>
              <a:rPr lang="en-US" sz="1800" dirty="0" err="1">
                <a:effectLst/>
                <a:latin typeface="Aptos" panose="020B0004020202020204" pitchFamily="34" charset="0"/>
                <a:ea typeface="Aptos" panose="020B0004020202020204" pitchFamily="34" charset="0"/>
                <a:cs typeface="Times New Roman" panose="02020603050405020304" pitchFamily="18" charset="0"/>
                <a:hlinkClick r:id="rId3" action="ppaction://hlinksldjump"/>
              </a:rPr>
              <a:t>ck_subscriber_id</a:t>
            </a:r>
            <a:r>
              <a:rPr lang="en-US" sz="1800" dirty="0">
                <a:effectLst/>
                <a:latin typeface="Aptos" panose="020B0004020202020204" pitchFamily="34" charset="0"/>
                <a:ea typeface="Aptos" panose="020B0004020202020204" pitchFamily="34" charset="0"/>
                <a:cs typeface="Times New Roman" panose="02020603050405020304" pitchFamily="18" charset="0"/>
                <a:hlinkClick r:id="rId3" action="ppaction://hlinksldjump"/>
              </a:rPr>
              <a:t>=2777949918&amp;utm_source=</a:t>
            </a:r>
            <a:r>
              <a:rPr lang="en-US" sz="1800" dirty="0" err="1">
                <a:effectLst/>
                <a:latin typeface="Aptos" panose="020B0004020202020204" pitchFamily="34" charset="0"/>
                <a:ea typeface="Aptos" panose="020B0004020202020204" pitchFamily="34" charset="0"/>
                <a:cs typeface="Times New Roman" panose="02020603050405020304" pitchFamily="18" charset="0"/>
                <a:hlinkClick r:id="rId3" action="ppaction://hlinksldjump"/>
              </a:rPr>
              <a:t>convertkit&amp;utm_medium</a:t>
            </a:r>
            <a:r>
              <a:rPr lang="en-US" sz="1800" dirty="0">
                <a:effectLst/>
                <a:latin typeface="Aptos" panose="020B0004020202020204" pitchFamily="34" charset="0"/>
                <a:ea typeface="Aptos" panose="020B0004020202020204" pitchFamily="34" charset="0"/>
                <a:cs typeface="Times New Roman" panose="02020603050405020304" pitchFamily="18" charset="0"/>
                <a:hlinkClick r:id="rId3" action="ppaction://hlinksldjump"/>
              </a:rPr>
              <a:t>=</a:t>
            </a:r>
            <a:r>
              <a:rPr lang="en-US" sz="1800" dirty="0" err="1">
                <a:effectLst/>
                <a:latin typeface="Aptos" panose="020B0004020202020204" pitchFamily="34" charset="0"/>
                <a:ea typeface="Aptos" panose="020B0004020202020204" pitchFamily="34" charset="0"/>
                <a:cs typeface="Times New Roman" panose="02020603050405020304" pitchFamily="18" charset="0"/>
                <a:hlinkClick r:id="rId3" action="ppaction://hlinksldjump"/>
              </a:rPr>
              <a:t>email&amp;utm_campaign</a:t>
            </a:r>
            <a:r>
              <a:rPr lang="en-US" sz="1800" dirty="0">
                <a:effectLst/>
                <a:latin typeface="Aptos" panose="020B0004020202020204" pitchFamily="34" charset="0"/>
                <a:ea typeface="Aptos" panose="020B0004020202020204" pitchFamily="34" charset="0"/>
                <a:cs typeface="Times New Roman" panose="02020603050405020304" pitchFamily="18" charset="0"/>
                <a:hlinkClick r:id="rId3" action="ppaction://hlinksldjump"/>
              </a:rPr>
              <a:t>=I%20told%20you%20so...school%20choice%20updates%20since%202023%20-%2015330957</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br>
              <a:rPr lang="en-US" sz="1800" dirty="0">
                <a:effectLst/>
                <a:latin typeface="Aptos" panose="020B0004020202020204" pitchFamily="34" charset="0"/>
                <a:ea typeface="Aptos" panose="020B0004020202020204" pitchFamily="34" charset="0"/>
                <a:cs typeface="Times New Roman" panose="02020603050405020304" pitchFamily="18" charset="0"/>
              </a:rPr>
            </a:br>
            <a:br>
              <a:rPr lang="en-US" sz="1800" dirty="0">
                <a:effectLst/>
                <a:latin typeface="Aptos" panose="020B0004020202020204" pitchFamily="34" charset="0"/>
                <a:ea typeface="Aptos" panose="020B0004020202020204" pitchFamily="34" charset="0"/>
                <a:cs typeface="Times New Roman" panose="02020603050405020304" pitchFamily="18" charset="0"/>
              </a:rPr>
            </a:br>
            <a:r>
              <a:rPr lang="en-US" sz="1800" dirty="0">
                <a:latin typeface="Aptos" panose="020B0004020202020204" pitchFamily="34" charset="0"/>
                <a:ea typeface="Aptos" panose="020B0004020202020204" pitchFamily="34" charset="0"/>
                <a:cs typeface="Times New Roman" panose="02020603050405020304" pitchFamily="18" charset="0"/>
              </a:rPr>
              <a:t>© 2024 CT Homeschool Network</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13</a:t>
            </a:fld>
            <a:endParaRPr lang="en-US" dirty="0"/>
          </a:p>
        </p:txBody>
      </p:sp>
    </p:spTree>
    <p:extLst>
      <p:ext uri="{BB962C8B-B14F-4D97-AF65-F5344CB8AC3E}">
        <p14:creationId xmlns:p14="http://schemas.microsoft.com/office/powerpoint/2010/main" val="2463683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267200" y="1615736"/>
            <a:ext cx="4179570" cy="1524735"/>
          </a:xfrm>
        </p:spPr>
        <p:txBody>
          <a:bodyPr/>
          <a:lstStyle/>
          <a:p>
            <a:endParaRPr lang="en-US" dirty="0"/>
          </a:p>
        </p:txBody>
      </p:sp>
      <p:sp>
        <p:nvSpPr>
          <p:cNvPr id="3" name="Subtitle 2">
            <a:extLst>
              <a:ext uri="{FF2B5EF4-FFF2-40B4-BE49-F238E27FC236}">
                <a16:creationId xmlns:a16="http://schemas.microsoft.com/office/drawing/2014/main" id="{AF64C29E-DF30-4DC6-AB95-2016F9A703B6}"/>
              </a:ext>
            </a:extLst>
          </p:cNvPr>
          <p:cNvSpPr>
            <a:spLocks noGrp="1"/>
          </p:cNvSpPr>
          <p:nvPr>
            <p:ph type="subTitle" idx="1"/>
          </p:nvPr>
        </p:nvSpPr>
        <p:spPr>
          <a:xfrm>
            <a:off x="4267200" y="3238103"/>
            <a:ext cx="4179570" cy="2850181"/>
          </a:xfrm>
        </p:spPr>
        <p:txBody>
          <a:bodyPr>
            <a:noAutofit/>
          </a:bodyPr>
          <a:lstStyle/>
          <a:p>
            <a:endParaRPr lang="en-US" dirty="0"/>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14</a:t>
            </a:fld>
            <a:endParaRPr lang="en-US" dirty="0"/>
          </a:p>
        </p:txBody>
      </p:sp>
      <p:pic>
        <p:nvPicPr>
          <p:cNvPr id="5" name="Picture 4">
            <a:extLst>
              <a:ext uri="{FF2B5EF4-FFF2-40B4-BE49-F238E27FC236}">
                <a16:creationId xmlns:a16="http://schemas.microsoft.com/office/drawing/2014/main" id="{0D431EA2-9A3C-D63B-0464-7FCF8378B9E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69787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FCF2F-3652-EDA7-819C-75AC5360BB38}"/>
              </a:ext>
            </a:extLst>
          </p:cNvPr>
          <p:cNvSpPr>
            <a:spLocks noGrp="1"/>
          </p:cNvSpPr>
          <p:nvPr>
            <p:ph type="title"/>
          </p:nvPr>
        </p:nvSpPr>
        <p:spPr/>
        <p:txBody>
          <a:bodyPr/>
          <a:lstStyle/>
          <a:p>
            <a:r>
              <a:rPr lang="en-US" sz="2800" dirty="0">
                <a:effectLst/>
                <a:latin typeface="Aptos" panose="020B0004020202020204" pitchFamily="34" charset="0"/>
                <a:ea typeface="Aptos" panose="020B0004020202020204" pitchFamily="34" charset="0"/>
                <a:cs typeface="Times New Roman" panose="02020603050405020304" pitchFamily="18" charset="0"/>
              </a:rPr>
              <a:t>Alex Newman on FB video - short</a:t>
            </a:r>
            <a:endParaRPr lang="en-US" dirty="0"/>
          </a:p>
        </p:txBody>
      </p:sp>
      <p:sp>
        <p:nvSpPr>
          <p:cNvPr id="3" name="Content Placeholder 2">
            <a:extLst>
              <a:ext uri="{FF2B5EF4-FFF2-40B4-BE49-F238E27FC236}">
                <a16:creationId xmlns:a16="http://schemas.microsoft.com/office/drawing/2014/main" id="{25F839F7-CE10-6D63-920B-BD975D15CE9E}"/>
              </a:ext>
            </a:extLst>
          </p:cNvPr>
          <p:cNvSpPr>
            <a:spLocks noGrp="1"/>
          </p:cNvSpPr>
          <p:nvPr>
            <p:ph sz="half" idx="2"/>
          </p:nvPr>
        </p:nvSpPr>
        <p:spPr/>
        <p:txBody>
          <a:bodyPr>
            <a:normAutofit fontScale="85000" lnSpcReduction="10000"/>
          </a:bodyPr>
          <a:lstStyle/>
          <a:p>
            <a:pPr marL="0" marR="0">
              <a:lnSpc>
                <a:spcPct val="107000"/>
              </a:lnSpc>
              <a:spcBef>
                <a:spcPts val="0"/>
              </a:spcBef>
              <a:spcAft>
                <a:spcPts val="80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VIDEO: 1 in 3 school-age students are expected to be homeschoolers by 2030.  </a:t>
            </a:r>
            <a:r>
              <a:rPr lang="en-US" dirty="0">
                <a:latin typeface="Aptos" panose="020B0004020202020204" pitchFamily="34" charset="0"/>
                <a:ea typeface="Aptos" panose="020B0004020202020204" pitchFamily="34" charset="0"/>
                <a:cs typeface="Times New Roman" panose="02020603050405020304" pitchFamily="18" charset="0"/>
              </a:rPr>
              <a:t>Homeschooling is here to stay, unless it gets co-opted. In record  numbers, parents are withdrawing, or not enrolling in the first place, as they take their children’s education seriously and choose the best option: freedom to learn independently of the current indoctrination happening across America in the public schools.  The needs of the child do not include a one-size-fits-all indoctrination into the current public school ideology and that is the main reason schools are imploding as home education numbers explode across the country.  Parents are waking up and saying, “Enough. No.”</a:t>
            </a:r>
            <a:br>
              <a:rPr lang="en-US" sz="1800" dirty="0">
                <a:effectLst/>
                <a:latin typeface="Aptos" panose="020B0004020202020204" pitchFamily="34" charset="0"/>
                <a:ea typeface="Aptos" panose="020B0004020202020204" pitchFamily="34" charset="0"/>
                <a:cs typeface="Times New Roman" panose="02020603050405020304" pitchFamily="18" charset="0"/>
              </a:rPr>
            </a:br>
            <a:br>
              <a:rPr lang="en-US" sz="1800" dirty="0">
                <a:effectLst/>
                <a:latin typeface="Aptos" panose="020B0004020202020204" pitchFamily="34" charset="0"/>
                <a:ea typeface="Aptos" panose="020B0004020202020204" pitchFamily="34" charset="0"/>
                <a:cs typeface="Times New Roman" panose="02020603050405020304" pitchFamily="18" charset="0"/>
              </a:rPr>
            </a:br>
            <a:r>
              <a:rPr lang="en-US" sz="1800" dirty="0">
                <a:effectLst/>
                <a:latin typeface="Aptos" panose="020B0004020202020204" pitchFamily="34" charset="0"/>
                <a:ea typeface="Aptos" panose="020B0004020202020204" pitchFamily="34" charset="0"/>
                <a:cs typeface="Times New Roman" panose="02020603050405020304" pitchFamily="18" charset="0"/>
              </a:rPr>
              <a:t>7 minutes</a:t>
            </a:r>
            <a:br>
              <a:rPr lang="en-US" sz="1800" dirty="0">
                <a:effectLst/>
                <a:latin typeface="Aptos" panose="020B0004020202020204" pitchFamily="34" charset="0"/>
                <a:ea typeface="Aptos" panose="020B0004020202020204" pitchFamily="34" charset="0"/>
                <a:cs typeface="Times New Roman" panose="02020603050405020304" pitchFamily="18" charset="0"/>
              </a:rPr>
            </a:br>
            <a:br>
              <a:rPr lang="en-US" sz="1800" dirty="0">
                <a:effectLst/>
                <a:latin typeface="Aptos" panose="020B0004020202020204" pitchFamily="34" charset="0"/>
                <a:ea typeface="Aptos" panose="020B0004020202020204" pitchFamily="34" charset="0"/>
                <a:cs typeface="Times New Roman" panose="02020603050405020304" pitchFamily="18" charset="0"/>
              </a:rPr>
            </a:br>
            <a:r>
              <a:rPr lang="en-US" sz="18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www.facebook.com/watch/?v=904947648190354&amp;rdid=FscwfK4bxeqNlHIL</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288A39CC-AD97-BA6E-37A1-68A16C787B11}"/>
              </a:ext>
            </a:extLst>
          </p:cNvPr>
          <p:cNvSpPr>
            <a:spLocks noGrp="1"/>
          </p:cNvSpPr>
          <p:nvPr>
            <p:ph type="sldNum" sz="quarter" idx="12"/>
          </p:nvPr>
        </p:nvSpPr>
        <p:spPr/>
        <p:txBody>
          <a:bodyPr/>
          <a:lstStyle/>
          <a:p>
            <a:fld id="{A49DFD55-3C28-40EF-9E31-A92D2E4017FF}" type="slidenum">
              <a:rPr lang="en-US" smtClean="0"/>
              <a:pPr/>
              <a:t>15</a:t>
            </a:fld>
            <a:endParaRPr lang="en-US" dirty="0"/>
          </a:p>
        </p:txBody>
      </p:sp>
    </p:spTree>
    <p:extLst>
      <p:ext uri="{BB962C8B-B14F-4D97-AF65-F5344CB8AC3E}">
        <p14:creationId xmlns:p14="http://schemas.microsoft.com/office/powerpoint/2010/main" val="140141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22318" y="396240"/>
            <a:ext cx="7288282" cy="1251617"/>
          </a:xfrm>
        </p:spPr>
        <p:txBody>
          <a:bodyPr>
            <a:normAutofit/>
          </a:bodyPr>
          <a:lstStyle/>
          <a:p>
            <a:r>
              <a:rPr lang="en-US" sz="2800" dirty="0">
                <a:effectLst/>
                <a:latin typeface="Aptos" panose="020B0004020202020204" pitchFamily="34" charset="0"/>
                <a:ea typeface="Aptos" panose="020B0004020202020204" pitchFamily="34" charset="0"/>
                <a:cs typeface="Times New Roman" panose="02020603050405020304" pitchFamily="18" charset="0"/>
              </a:rPr>
              <a:t>WHAT IS A PARENT TO DO?  HERE ARE SOME SUGGESTIONS FOR YOU TO CONTEMPLATE FOR NOW</a:t>
            </a:r>
            <a:endParaRPr lang="en-US" dirty="0"/>
          </a:p>
        </p:txBody>
      </p:sp>
      <p:sp>
        <p:nvSpPr>
          <p:cNvPr id="3" name="Text Placeholder 2">
            <a:extLst>
              <a:ext uri="{FF2B5EF4-FFF2-40B4-BE49-F238E27FC236}">
                <a16:creationId xmlns:a16="http://schemas.microsoft.com/office/drawing/2014/main" id="{9D5232F9-FD00-464A-9F17-619C91AEF8F3}"/>
              </a:ext>
            </a:extLst>
          </p:cNvPr>
          <p:cNvSpPr>
            <a:spLocks noGrp="1"/>
          </p:cNvSpPr>
          <p:nvPr>
            <p:ph sz="half" idx="2"/>
          </p:nvPr>
        </p:nvSpPr>
        <p:spPr>
          <a:xfrm>
            <a:off x="1322318" y="1913031"/>
            <a:ext cx="7852092" cy="4127969"/>
          </a:xfrm>
        </p:spPr>
        <p:txBody>
          <a:bodyPr>
            <a:noAutofit/>
          </a:bodyPr>
          <a:lstStyle/>
          <a:p>
            <a:pPr marL="0" marR="0">
              <a:lnSpc>
                <a:spcPct val="107000"/>
              </a:lnSpc>
              <a:spcBef>
                <a:spcPts val="0"/>
              </a:spcBef>
              <a:spcAft>
                <a:spcPts val="800"/>
              </a:spcAft>
            </a:pPr>
            <a:r>
              <a:rPr lang="en-US" sz="1400" dirty="0">
                <a:effectLst/>
                <a:latin typeface="Aptos" panose="020B0004020202020204" pitchFamily="34" charset="0"/>
                <a:ea typeface="Aptos" panose="020B0004020202020204" pitchFamily="34" charset="0"/>
                <a:cs typeface="Times New Roman" panose="02020603050405020304" pitchFamily="18" charset="0"/>
              </a:rPr>
              <a:t>*Would you support the control of your child’s education by the government, with new, restrictive laws telling you how you can spend the voucher/ESA money you would be given, that increases your taxes, too?</a:t>
            </a:r>
            <a:br>
              <a:rPr lang="en-US" sz="1400" dirty="0">
                <a:effectLst/>
                <a:latin typeface="Aptos" panose="020B0004020202020204" pitchFamily="34" charset="0"/>
                <a:ea typeface="Aptos" panose="020B0004020202020204" pitchFamily="34" charset="0"/>
                <a:cs typeface="Times New Roman" panose="02020603050405020304" pitchFamily="18" charset="0"/>
              </a:rPr>
            </a:br>
            <a:br>
              <a:rPr lang="en-US" sz="1400" dirty="0">
                <a:effectLst/>
                <a:latin typeface="Aptos" panose="020B0004020202020204" pitchFamily="34" charset="0"/>
                <a:ea typeface="Aptos" panose="020B0004020202020204" pitchFamily="34" charset="0"/>
                <a:cs typeface="Times New Roman" panose="02020603050405020304" pitchFamily="18" charset="0"/>
              </a:rPr>
            </a:br>
            <a:r>
              <a:rPr lang="en-US" sz="1400" dirty="0">
                <a:effectLst/>
                <a:latin typeface="Aptos" panose="020B0004020202020204" pitchFamily="34" charset="0"/>
                <a:ea typeface="Aptos" panose="020B0004020202020204" pitchFamily="34" charset="0"/>
                <a:cs typeface="Times New Roman" panose="02020603050405020304" pitchFamily="18" charset="0"/>
              </a:rPr>
              <a:t>*Would you be alright with accepting the restrictions inherent with School “Choice” money as a homeschooler – only to find out as other states have</a:t>
            </a:r>
            <a:r>
              <a:rPr lang="en-US" sz="1400" i="1" u="sng" dirty="0">
                <a:effectLst/>
                <a:latin typeface="Aptos" panose="020B0004020202020204" pitchFamily="34" charset="0"/>
                <a:ea typeface="Aptos" panose="020B0004020202020204" pitchFamily="34" charset="0"/>
                <a:cs typeface="Times New Roman" panose="02020603050405020304" pitchFamily="18" charset="0"/>
              </a:rPr>
              <a:t>, your homeschool status was removed from you?</a:t>
            </a:r>
            <a:r>
              <a:rPr lang="en-US" sz="1400" dirty="0">
                <a:effectLst/>
                <a:latin typeface="Aptos" panose="020B0004020202020204" pitchFamily="34" charset="0"/>
                <a:ea typeface="Aptos" panose="020B0004020202020204" pitchFamily="34" charset="0"/>
                <a:cs typeface="Times New Roman" panose="02020603050405020304" pitchFamily="18" charset="0"/>
              </a:rPr>
              <a:t>   You would become a public schooler and under the control of relevant laws. </a:t>
            </a:r>
            <a:br>
              <a:rPr lang="en-US" sz="1400" dirty="0">
                <a:effectLst/>
                <a:latin typeface="Aptos" panose="020B0004020202020204" pitchFamily="34" charset="0"/>
                <a:ea typeface="Aptos" panose="020B0004020202020204" pitchFamily="34" charset="0"/>
                <a:cs typeface="Times New Roman" panose="02020603050405020304" pitchFamily="18" charset="0"/>
              </a:rPr>
            </a:br>
            <a:br>
              <a:rPr lang="en-US" sz="1400" dirty="0">
                <a:effectLst/>
                <a:latin typeface="Aptos" panose="020B0004020202020204" pitchFamily="34" charset="0"/>
                <a:ea typeface="Aptos" panose="020B0004020202020204" pitchFamily="34" charset="0"/>
                <a:cs typeface="Times New Roman" panose="02020603050405020304" pitchFamily="18" charset="0"/>
              </a:rPr>
            </a:br>
            <a:r>
              <a:rPr lang="en-US" sz="1400" dirty="0">
                <a:effectLst/>
                <a:latin typeface="Aptos" panose="020B0004020202020204" pitchFamily="34" charset="0"/>
                <a:ea typeface="Aptos" panose="020B0004020202020204" pitchFamily="34" charset="0"/>
                <a:cs typeface="Times New Roman" panose="02020603050405020304" pitchFamily="18" charset="0"/>
              </a:rPr>
              <a:t>*If you answer, “No”, to the above questions, then we strongly suggest you ask yourself what it is to be a homeschooling family. What does that mean to you?  </a:t>
            </a:r>
          </a:p>
          <a:p>
            <a:r>
              <a:rPr lang="en-US" sz="1400" dirty="0">
                <a:effectLst/>
                <a:latin typeface="Aptos" panose="020B0004020202020204" pitchFamily="34" charset="0"/>
                <a:ea typeface="Aptos" panose="020B0004020202020204" pitchFamily="34" charset="0"/>
                <a:cs typeface="Times New Roman" panose="02020603050405020304" pitchFamily="18" charset="0"/>
              </a:rPr>
              <a:t>*In CT, parents have the legal DUTY to instruct their child or cause them to be instructed in specific subjects listed in CT General Statute 10-184.  Retaining control over your child’s education (parent controlled),  means that you are funding it yourself (parent funded).  Parents can join a true homeschool co-op, go on field trips, find various lessons for their child – like martial arts, guitar lessons, a series of art classes, to join civic groups like Scouting, and much more. Those are homeschool supplements.  </a:t>
            </a:r>
            <a:br>
              <a:rPr lang="en-US" sz="1400" dirty="0">
                <a:effectLst/>
                <a:latin typeface="Aptos" panose="020B0004020202020204" pitchFamily="34" charset="0"/>
                <a:ea typeface="Aptos" panose="020B0004020202020204" pitchFamily="34" charset="0"/>
                <a:cs typeface="Times New Roman" panose="02020603050405020304" pitchFamily="18" charset="0"/>
              </a:rPr>
            </a:br>
            <a:br>
              <a:rPr lang="en-US" sz="1400" dirty="0">
                <a:effectLst/>
                <a:latin typeface="Aptos" panose="020B0004020202020204" pitchFamily="34" charset="0"/>
                <a:ea typeface="Aptos" panose="020B0004020202020204" pitchFamily="34" charset="0"/>
                <a:cs typeface="Times New Roman" panose="02020603050405020304" pitchFamily="18" charset="0"/>
              </a:rPr>
            </a:br>
            <a:r>
              <a:rPr lang="en-US" sz="800" dirty="0">
                <a:effectLst/>
                <a:latin typeface="Aptos" panose="020B0004020202020204" pitchFamily="34" charset="0"/>
                <a:ea typeface="Aptos" panose="020B0004020202020204" pitchFamily="34" charset="0"/>
                <a:cs typeface="Times New Roman" panose="02020603050405020304" pitchFamily="18" charset="0"/>
              </a:rPr>
              <a:t>© 2024 CT Homeschool Network</a:t>
            </a:r>
            <a:br>
              <a:rPr lang="en-US" sz="1400" dirty="0">
                <a:effectLst/>
                <a:latin typeface="Aptos" panose="020B0004020202020204" pitchFamily="34" charset="0"/>
                <a:ea typeface="Aptos" panose="020B0004020202020204" pitchFamily="34" charset="0"/>
                <a:cs typeface="Times New Roman" panose="02020603050405020304" pitchFamily="18" charset="0"/>
              </a:rPr>
            </a:br>
            <a:br>
              <a:rPr lang="en-US" sz="1400" dirty="0">
                <a:effectLst/>
                <a:latin typeface="Aptos" panose="020B0004020202020204" pitchFamily="34" charset="0"/>
                <a:ea typeface="Aptos" panose="020B0004020202020204" pitchFamily="34" charset="0"/>
                <a:cs typeface="Times New Roman" panose="02020603050405020304" pitchFamily="18" charset="0"/>
              </a:rPr>
            </a:br>
            <a:endParaRPr lang="en-US" sz="14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16</a:t>
            </a:fld>
            <a:endParaRPr lang="en-US" dirty="0"/>
          </a:p>
        </p:txBody>
      </p:sp>
    </p:spTree>
    <p:extLst>
      <p:ext uri="{BB962C8B-B14F-4D97-AF65-F5344CB8AC3E}">
        <p14:creationId xmlns:p14="http://schemas.microsoft.com/office/powerpoint/2010/main" val="3525080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22318" y="396240"/>
            <a:ext cx="7288282" cy="1251617"/>
          </a:xfrm>
        </p:spPr>
        <p:txBody>
          <a:bodyPr>
            <a:normAutofit/>
          </a:bodyPr>
          <a:lstStyle/>
          <a:p>
            <a:r>
              <a:rPr lang="en-US" sz="2800" dirty="0">
                <a:effectLst/>
                <a:latin typeface="Aptos" panose="020B0004020202020204" pitchFamily="34" charset="0"/>
                <a:ea typeface="Aptos" panose="020B0004020202020204" pitchFamily="34" charset="0"/>
                <a:cs typeface="Times New Roman" panose="02020603050405020304" pitchFamily="18" charset="0"/>
              </a:rPr>
              <a:t>Positive, constructive actions that parents can take now</a:t>
            </a:r>
            <a:endParaRPr lang="en-US" dirty="0"/>
          </a:p>
        </p:txBody>
      </p:sp>
      <p:sp>
        <p:nvSpPr>
          <p:cNvPr id="3" name="Text Placeholder 2">
            <a:extLst>
              <a:ext uri="{FF2B5EF4-FFF2-40B4-BE49-F238E27FC236}">
                <a16:creationId xmlns:a16="http://schemas.microsoft.com/office/drawing/2014/main" id="{9D5232F9-FD00-464A-9F17-619C91AEF8F3}"/>
              </a:ext>
            </a:extLst>
          </p:cNvPr>
          <p:cNvSpPr>
            <a:spLocks noGrp="1"/>
          </p:cNvSpPr>
          <p:nvPr>
            <p:ph sz="half" idx="2"/>
          </p:nvPr>
        </p:nvSpPr>
        <p:spPr>
          <a:xfrm>
            <a:off x="558800" y="1647857"/>
            <a:ext cx="9509760" cy="5073617"/>
          </a:xfrm>
        </p:spPr>
        <p:txBody>
          <a:bodyPr>
            <a:noAutofit/>
          </a:bodyPr>
          <a:lstStyle/>
          <a:p>
            <a:pPr marL="0" marR="0">
              <a:lnSpc>
                <a:spcPct val="107000"/>
              </a:lnSpc>
              <a:spcBef>
                <a:spcPts val="0"/>
              </a:spcBef>
              <a:spcAft>
                <a:spcPts val="800"/>
              </a:spcAft>
            </a:pPr>
            <a:r>
              <a:rPr lang="en-US" sz="1400" dirty="0">
                <a:effectLst/>
                <a:latin typeface="Arial" panose="020B0604020202020204" pitchFamily="34" charset="0"/>
                <a:ea typeface="Aptos" panose="020B0004020202020204" pitchFamily="34" charset="0"/>
                <a:cs typeface="Arial" panose="020B0604020202020204" pitchFamily="34" charset="0"/>
              </a:rPr>
              <a:t>Quietly educate yourself and interested parents. This information is not to alarm, nor is it an “action alert”. That would be premature. Please keep CHN as your homebase as we work with NHELD as legal counsel to navigate the current issues and keep you informed. </a:t>
            </a:r>
            <a:br>
              <a:rPr lang="en-US" sz="1400" dirty="0">
                <a:effectLst/>
                <a:latin typeface="Arial" panose="020B0604020202020204" pitchFamily="34" charset="0"/>
                <a:ea typeface="Aptos" panose="020B0004020202020204" pitchFamily="34" charset="0"/>
                <a:cs typeface="Arial" panose="020B0604020202020204" pitchFamily="34" charset="0"/>
              </a:rPr>
            </a:br>
            <a:br>
              <a:rPr lang="en-US" sz="1400" dirty="0">
                <a:effectLst/>
                <a:latin typeface="Arial" panose="020B0604020202020204" pitchFamily="34" charset="0"/>
                <a:ea typeface="Aptos" panose="020B0004020202020204" pitchFamily="34" charset="0"/>
                <a:cs typeface="Arial" panose="020B0604020202020204" pitchFamily="34" charset="0"/>
              </a:rPr>
            </a:br>
            <a:r>
              <a:rPr lang="en-US" sz="1400" dirty="0">
                <a:effectLst/>
                <a:latin typeface="Arial" panose="020B0604020202020204" pitchFamily="34" charset="0"/>
                <a:ea typeface="Aptos" panose="020B0004020202020204" pitchFamily="34" charset="0"/>
                <a:cs typeface="Arial" panose="020B0604020202020204" pitchFamily="34" charset="0"/>
              </a:rPr>
              <a:t>2025 is a long legislative session in CT. We always monitor bills that might be of concern and you can do that, too.  If you see something of note, we encourage you to email </a:t>
            </a:r>
            <a:r>
              <a:rPr lang="en-US" sz="1400" u="sng"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CHNBoard@outlook.com</a:t>
            </a:r>
            <a:r>
              <a:rPr lang="en-US" sz="1400" dirty="0">
                <a:effectLst/>
                <a:latin typeface="Arial" panose="020B0604020202020204" pitchFamily="34" charset="0"/>
                <a:ea typeface="Aptos" panose="020B0004020202020204" pitchFamily="34" charset="0"/>
                <a:cs typeface="Arial" panose="020B0604020202020204" pitchFamily="34" charset="0"/>
              </a:rPr>
              <a:t>.  We will review with Atty. Stevenson and get back to you.  Work with others in YOUR home state and research all of this information to see how it applies – or, more likely, just how far </a:t>
            </a:r>
            <a:r>
              <a:rPr lang="en-US" sz="1400" dirty="0">
                <a:latin typeface="Arial" panose="020B0604020202020204" pitchFamily="34" charset="0"/>
                <a:ea typeface="Aptos" panose="020B0004020202020204" pitchFamily="34" charset="0"/>
                <a:cs typeface="Arial" panose="020B0604020202020204" pitchFamily="34" charset="0"/>
              </a:rPr>
              <a:t>along it is.</a:t>
            </a:r>
            <a:br>
              <a:rPr lang="en-US" sz="1400" dirty="0">
                <a:effectLst/>
                <a:latin typeface="Arial" panose="020B0604020202020204" pitchFamily="34" charset="0"/>
                <a:ea typeface="Aptos" panose="020B0004020202020204" pitchFamily="34" charset="0"/>
                <a:cs typeface="Arial" panose="020B0604020202020204" pitchFamily="34" charset="0"/>
              </a:rPr>
            </a:br>
            <a:br>
              <a:rPr lang="en-US" sz="1400" dirty="0">
                <a:effectLst/>
                <a:latin typeface="Arial" panose="020B0604020202020204" pitchFamily="34" charset="0"/>
                <a:ea typeface="Aptos" panose="020B0004020202020204" pitchFamily="34" charset="0"/>
                <a:cs typeface="Arial" panose="020B0604020202020204" pitchFamily="34" charset="0"/>
              </a:rPr>
            </a:br>
            <a:r>
              <a:rPr lang="en-US" sz="1400" dirty="0">
                <a:effectLst/>
                <a:latin typeface="Arial" panose="020B0604020202020204" pitchFamily="34" charset="0"/>
                <a:ea typeface="Aptos" panose="020B0004020202020204" pitchFamily="34" charset="0"/>
                <a:cs typeface="Arial" panose="020B0604020202020204" pitchFamily="34" charset="0"/>
              </a:rPr>
              <a:t>Do you have a story to share about why homeschooling is the optimal education modality for your child/ren?  Think about writing it up now, and saving it so that if it is needed, you are well prepared. </a:t>
            </a:r>
            <a:br>
              <a:rPr lang="en-US" sz="1400" dirty="0">
                <a:effectLst/>
                <a:latin typeface="Arial" panose="020B0604020202020204" pitchFamily="34" charset="0"/>
                <a:ea typeface="Aptos" panose="020B0004020202020204" pitchFamily="34" charset="0"/>
                <a:cs typeface="Arial" panose="020B0604020202020204" pitchFamily="34" charset="0"/>
              </a:rPr>
            </a:br>
            <a:br>
              <a:rPr lang="en-US" sz="1400" dirty="0">
                <a:effectLst/>
                <a:latin typeface="Arial" panose="020B0604020202020204" pitchFamily="34" charset="0"/>
                <a:ea typeface="Aptos" panose="020B0004020202020204" pitchFamily="34" charset="0"/>
                <a:cs typeface="Arial" panose="020B0604020202020204" pitchFamily="34" charset="0"/>
              </a:rPr>
            </a:br>
            <a:r>
              <a:rPr lang="en-US" sz="1400" dirty="0">
                <a:effectLst/>
                <a:latin typeface="Arial" panose="020B0604020202020204" pitchFamily="34" charset="0"/>
                <a:ea typeface="Aptos" panose="020B0004020202020204" pitchFamily="34" charset="0"/>
                <a:cs typeface="Arial" panose="020B0604020202020204" pitchFamily="34" charset="0"/>
              </a:rPr>
              <a:t>Continue to research and inform yourself about the issues we have shared today.  A good starting point is the resources that we are sharing at the end of this presentation.</a:t>
            </a:r>
          </a:p>
          <a:p>
            <a:r>
              <a:rPr lang="en-US" sz="1400" dirty="0">
                <a:effectLst/>
                <a:latin typeface="Arial" panose="020B0604020202020204" pitchFamily="34" charset="0"/>
                <a:ea typeface="Aptos" panose="020B0004020202020204" pitchFamily="34" charset="0"/>
                <a:cs typeface="Arial" panose="020B0604020202020204" pitchFamily="34" charset="0"/>
              </a:rPr>
              <a:t>Be a wise homeschool consumer. You should not have to enroll or register your child anywhere in order to homeschool them or utilize true supplements or true homeschool co-ops that meet once a week, you do not drop your child off, and it is parent run for the families in the co-op. Be cautious about those in the category of “other” as some of them are really operating private schools. If you want that, fine.  As a homeschooler, that is not homeschooling. Also, nobody should be tracking any data from you – what curriculum you use, family information, etc. </a:t>
            </a:r>
            <a:br>
              <a:rPr lang="en-US" sz="1200" dirty="0">
                <a:effectLst/>
                <a:latin typeface="Aptos" panose="020B0004020202020204" pitchFamily="34" charset="0"/>
                <a:ea typeface="Aptos" panose="020B0004020202020204" pitchFamily="34" charset="0"/>
                <a:cs typeface="Times New Roman" panose="02020603050405020304" pitchFamily="18" charset="0"/>
              </a:rPr>
            </a:br>
            <a:br>
              <a:rPr lang="en-US" sz="800" dirty="0">
                <a:effectLst/>
                <a:latin typeface="Aptos" panose="020B0004020202020204" pitchFamily="34" charset="0"/>
                <a:ea typeface="Aptos" panose="020B0004020202020204" pitchFamily="34" charset="0"/>
                <a:cs typeface="Times New Roman" panose="02020603050405020304" pitchFamily="18" charset="0"/>
              </a:rPr>
            </a:br>
            <a:r>
              <a:rPr lang="en-US" sz="800" dirty="0">
                <a:latin typeface="Aptos" panose="020B0004020202020204" pitchFamily="34" charset="0"/>
                <a:ea typeface="Aptos" panose="020B0004020202020204" pitchFamily="34" charset="0"/>
                <a:cs typeface="Times New Roman" panose="02020603050405020304" pitchFamily="18" charset="0"/>
              </a:rPr>
              <a:t>© 2024 CT Homeschool Network</a:t>
            </a:r>
            <a:br>
              <a:rPr lang="en-US" sz="1400" dirty="0">
                <a:effectLst/>
                <a:latin typeface="Aptos" panose="020B0004020202020204" pitchFamily="34" charset="0"/>
                <a:ea typeface="Aptos" panose="020B0004020202020204" pitchFamily="34" charset="0"/>
                <a:cs typeface="Times New Roman" panose="02020603050405020304" pitchFamily="18" charset="0"/>
              </a:rPr>
            </a:br>
            <a:br>
              <a:rPr lang="en-US" sz="1400" dirty="0">
                <a:effectLst/>
                <a:latin typeface="Aptos" panose="020B0004020202020204" pitchFamily="34" charset="0"/>
                <a:ea typeface="Aptos" panose="020B0004020202020204" pitchFamily="34" charset="0"/>
                <a:cs typeface="Times New Roman" panose="02020603050405020304" pitchFamily="18" charset="0"/>
              </a:rPr>
            </a:br>
            <a:endParaRPr lang="en-US" sz="14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17</a:t>
            </a:fld>
            <a:endParaRPr lang="en-US" dirty="0"/>
          </a:p>
        </p:txBody>
      </p:sp>
    </p:spTree>
    <p:extLst>
      <p:ext uri="{BB962C8B-B14F-4D97-AF65-F5344CB8AC3E}">
        <p14:creationId xmlns:p14="http://schemas.microsoft.com/office/powerpoint/2010/main" val="381228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8DBD1-DB29-D44F-FD5A-3071BB37EF37}"/>
              </a:ext>
            </a:extLst>
          </p:cNvPr>
          <p:cNvSpPr>
            <a:spLocks noGrp="1"/>
          </p:cNvSpPr>
          <p:nvPr>
            <p:ph type="ctrTitle"/>
          </p:nvPr>
        </p:nvSpPr>
        <p:spPr>
          <a:xfrm>
            <a:off x="5262880" y="457200"/>
            <a:ext cx="6583680" cy="4460240"/>
          </a:xfrm>
        </p:spPr>
        <p:txBody>
          <a:bodyPr/>
          <a:lstStyle/>
          <a:p>
            <a:r>
              <a:rPr lang="en-US" dirty="0"/>
              <a:t>Additional resources </a:t>
            </a:r>
            <a:br>
              <a:rPr lang="en-US" dirty="0"/>
            </a:br>
            <a:br>
              <a:rPr lang="en-US" dirty="0"/>
            </a:br>
            <a:r>
              <a:rPr lang="en-US" sz="2400" dirty="0"/>
              <a:t>we encourage you to continue learning more</a:t>
            </a:r>
            <a:br>
              <a:rPr lang="en-US" sz="2400" dirty="0"/>
            </a:br>
            <a:br>
              <a:rPr lang="en-US" sz="2400" dirty="0"/>
            </a:br>
            <a:r>
              <a:rPr lang="en-US" sz="2400" dirty="0"/>
              <a:t>There are many additional pages after this slide and we intend to have periodic updates</a:t>
            </a:r>
            <a:br>
              <a:rPr lang="en-US" sz="2400" dirty="0"/>
            </a:br>
            <a:br>
              <a:rPr lang="en-US" sz="2400" dirty="0"/>
            </a:br>
            <a:r>
              <a:rPr lang="en-US" sz="2400" dirty="0"/>
              <a:t>you can join national home education legal defense (NHELD) on </a:t>
            </a:r>
            <a:r>
              <a:rPr lang="en-US" sz="2400" dirty="0" err="1"/>
              <a:t>facebook</a:t>
            </a:r>
            <a:r>
              <a:rPr lang="en-US" sz="2400" dirty="0"/>
              <a:t> and check nheld.us for updates, too. </a:t>
            </a:r>
          </a:p>
        </p:txBody>
      </p:sp>
    </p:spTree>
    <p:extLst>
      <p:ext uri="{BB962C8B-B14F-4D97-AF65-F5344CB8AC3E}">
        <p14:creationId xmlns:p14="http://schemas.microsoft.com/office/powerpoint/2010/main" val="608796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22318" y="650240"/>
            <a:ext cx="7288282" cy="997617"/>
          </a:xfrm>
        </p:spPr>
        <p:txBody>
          <a:bodyPr/>
          <a:lstStyle/>
          <a:p>
            <a:pPr marL="0" marR="0">
              <a:lnSpc>
                <a:spcPct val="107000"/>
              </a:lnSpc>
              <a:spcBef>
                <a:spcPts val="0"/>
              </a:spcBef>
              <a:spcAft>
                <a:spcPts val="800"/>
              </a:spcAft>
            </a:pPr>
            <a:r>
              <a:rPr lang="en-US" sz="2800" b="1" i="1" dirty="0">
                <a:effectLst/>
                <a:latin typeface="Bookman Old Style" panose="02050604050505020204" pitchFamily="18" charset="0"/>
                <a:ea typeface="Aptos" panose="020B0004020202020204" pitchFamily="34" charset="0"/>
                <a:cs typeface="Times New Roman" panose="02020603050405020304" pitchFamily="18" charset="0"/>
              </a:rPr>
              <a:t>From CHN – articles published by CHN during 2024.</a:t>
            </a:r>
            <a:endParaRPr lang="en-US" sz="28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sz="half" idx="2"/>
          </p:nvPr>
        </p:nvSpPr>
        <p:spPr>
          <a:xfrm>
            <a:off x="1322318" y="1913031"/>
            <a:ext cx="7852092" cy="4127969"/>
          </a:xfrm>
        </p:spPr>
        <p:txBody>
          <a:bodyPr>
            <a:normAutofit fontScale="25000" lnSpcReduction="20000"/>
          </a:bodyPr>
          <a:lstStyle/>
          <a:p>
            <a:pPr marL="0" marR="0" algn="ctr">
              <a:lnSpc>
                <a:spcPct val="107000"/>
              </a:lnSpc>
              <a:spcBef>
                <a:spcPts val="0"/>
              </a:spcBef>
              <a:spcAft>
                <a:spcPts val="800"/>
              </a:spcAft>
            </a:pPr>
            <a:br>
              <a:rPr lang="en-US" sz="6400" dirty="0">
                <a:effectLst/>
                <a:latin typeface="Arial" panose="020B0604020202020204" pitchFamily="34" charset="0"/>
                <a:ea typeface="Aptos" panose="020B0004020202020204" pitchFamily="34" charset="0"/>
                <a:cs typeface="Arial" panose="020B0604020202020204" pitchFamily="34" charset="0"/>
              </a:rPr>
            </a:br>
            <a:r>
              <a:rPr lang="en-US" sz="6400" b="1" dirty="0">
                <a:effectLst/>
                <a:latin typeface="Arial" panose="020B0604020202020204" pitchFamily="34" charset="0"/>
                <a:ea typeface="Aptos" panose="020B0004020202020204" pitchFamily="34" charset="0"/>
                <a:cs typeface="Arial" panose="020B0604020202020204" pitchFamily="34" charset="0"/>
              </a:rPr>
              <a:t>The State of Education in the U.S.A. -  Did You Know? UNESCO, the USA, and Current Global Trends in Education</a:t>
            </a:r>
            <a:br>
              <a:rPr lang="en-US" sz="6400" dirty="0">
                <a:effectLst/>
                <a:latin typeface="Arial" panose="020B0604020202020204" pitchFamily="34" charset="0"/>
                <a:ea typeface="Aptos" panose="020B0004020202020204" pitchFamily="34" charset="0"/>
                <a:cs typeface="Arial" panose="020B0604020202020204" pitchFamily="34" charset="0"/>
              </a:rPr>
            </a:br>
            <a:r>
              <a:rPr lang="en-US" sz="6400" b="0" dirty="0">
                <a:effectLst/>
                <a:latin typeface="Arial" panose="020B0604020202020204" pitchFamily="34" charset="0"/>
                <a:ea typeface="Aptos" panose="020B0004020202020204" pitchFamily="34" charset="0"/>
                <a:cs typeface="Arial" panose="020B0604020202020204" pitchFamily="34" charset="0"/>
              </a:rPr>
              <a:t>cthomeschoolnetwork.org/2024/07/13/the-state-of-education-in-the-u-s-a/%E2%80%8B</a:t>
            </a:r>
          </a:p>
          <a:p>
            <a:pPr marL="0" marR="0" algn="ctr">
              <a:lnSpc>
                <a:spcPct val="107000"/>
              </a:lnSpc>
              <a:spcBef>
                <a:spcPts val="0"/>
              </a:spcBef>
              <a:spcAft>
                <a:spcPts val="800"/>
              </a:spcAft>
            </a:pPr>
            <a:r>
              <a:rPr lang="en-US" sz="6400" dirty="0">
                <a:effectLst/>
                <a:latin typeface="Arial" panose="020B0604020202020204" pitchFamily="34" charset="0"/>
                <a:ea typeface="Aptos" panose="020B0004020202020204" pitchFamily="34" charset="0"/>
                <a:cs typeface="Arial" panose="020B0604020202020204" pitchFamily="34" charset="0"/>
              </a:rPr>
              <a:t> </a:t>
            </a:r>
          </a:p>
          <a:p>
            <a:pPr marL="0" marR="0" algn="ctr">
              <a:lnSpc>
                <a:spcPct val="107000"/>
              </a:lnSpc>
              <a:spcBef>
                <a:spcPts val="0"/>
              </a:spcBef>
              <a:spcAft>
                <a:spcPts val="800"/>
              </a:spcAft>
            </a:pPr>
            <a:r>
              <a:rPr lang="en-US" sz="6400" b="1" dirty="0">
                <a:effectLst/>
                <a:latin typeface="Arial" panose="020B0604020202020204" pitchFamily="34" charset="0"/>
                <a:ea typeface="Aptos" panose="020B0004020202020204" pitchFamily="34" charset="0"/>
                <a:cs typeface="Arial" panose="020B0604020202020204" pitchFamily="34" charset="0"/>
              </a:rPr>
              <a:t>American Education Needs a Pro-Parent Overhaul </a:t>
            </a:r>
            <a:br>
              <a:rPr lang="en-US" sz="6400" b="1" dirty="0">
                <a:effectLst/>
                <a:latin typeface="Arial" panose="020B0604020202020204" pitchFamily="34" charset="0"/>
                <a:ea typeface="Aptos" panose="020B0004020202020204" pitchFamily="34" charset="0"/>
                <a:cs typeface="Arial" panose="020B0604020202020204" pitchFamily="34" charset="0"/>
              </a:rPr>
            </a:br>
            <a:r>
              <a:rPr lang="en-US" sz="6400" b="1" dirty="0">
                <a:effectLst/>
                <a:latin typeface="Arial" panose="020B0604020202020204" pitchFamily="34" charset="0"/>
                <a:ea typeface="Aptos" panose="020B0004020202020204" pitchFamily="34" charset="0"/>
                <a:cs typeface="Arial" panose="020B0604020202020204" pitchFamily="34" charset="0"/>
              </a:rPr>
              <a:t>A Newsweek Opinion Article</a:t>
            </a:r>
            <a:br>
              <a:rPr lang="en-US" sz="6400" dirty="0">
                <a:effectLst/>
                <a:latin typeface="Arial" panose="020B0604020202020204" pitchFamily="34" charset="0"/>
                <a:ea typeface="Aptos" panose="020B0004020202020204" pitchFamily="34" charset="0"/>
                <a:cs typeface="Arial" panose="020B0604020202020204" pitchFamily="34" charset="0"/>
              </a:rPr>
            </a:br>
            <a:r>
              <a:rPr lang="en-US" sz="6400" b="0" dirty="0">
                <a:effectLst/>
                <a:latin typeface="Arial" panose="020B0604020202020204" pitchFamily="34" charset="0"/>
                <a:ea typeface="Aptos" panose="020B0004020202020204" pitchFamily="34" charset="0"/>
                <a:cs typeface="Arial" panose="020B0604020202020204" pitchFamily="34" charset="0"/>
              </a:rPr>
              <a:t>cthomeschoolnetwork.org/2024/07/06/</a:t>
            </a:r>
            <a:r>
              <a:rPr lang="en-US" sz="6400" b="0" dirty="0" err="1">
                <a:effectLst/>
                <a:latin typeface="Arial" panose="020B0604020202020204" pitchFamily="34" charset="0"/>
                <a:ea typeface="Aptos" panose="020B0004020202020204" pitchFamily="34" charset="0"/>
                <a:cs typeface="Arial" panose="020B0604020202020204" pitchFamily="34" charset="0"/>
              </a:rPr>
              <a:t>american</a:t>
            </a:r>
            <a:r>
              <a:rPr lang="en-US" sz="6400" b="0" dirty="0">
                <a:effectLst/>
                <a:latin typeface="Arial" panose="020B0604020202020204" pitchFamily="34" charset="0"/>
                <a:ea typeface="Aptos" panose="020B0004020202020204" pitchFamily="34" charset="0"/>
                <a:cs typeface="Arial" panose="020B0604020202020204" pitchFamily="34" charset="0"/>
              </a:rPr>
              <a:t>-education-needs-a-pro-parental-overhaul/%E2%80%8B</a:t>
            </a:r>
          </a:p>
          <a:p>
            <a:pPr marL="0" marR="0" algn="ctr">
              <a:lnSpc>
                <a:spcPct val="107000"/>
              </a:lnSpc>
              <a:spcBef>
                <a:spcPts val="0"/>
              </a:spcBef>
              <a:spcAft>
                <a:spcPts val="800"/>
              </a:spcAft>
            </a:pPr>
            <a:br>
              <a:rPr lang="en-US" sz="6400" b="1" dirty="0">
                <a:effectLst/>
                <a:latin typeface="Arial" panose="020B0604020202020204" pitchFamily="34" charset="0"/>
                <a:ea typeface="Aptos" panose="020B0004020202020204" pitchFamily="34" charset="0"/>
                <a:cs typeface="Arial" panose="020B0604020202020204" pitchFamily="34" charset="0"/>
              </a:rPr>
            </a:br>
            <a:r>
              <a:rPr lang="en-US" sz="6400" b="1" dirty="0">
                <a:effectLst/>
                <a:latin typeface="Arial" panose="020B0604020202020204" pitchFamily="34" charset="0"/>
                <a:ea typeface="Aptos" panose="020B0004020202020204" pitchFamily="34" charset="0"/>
                <a:cs typeface="Arial" panose="020B0604020202020204" pitchFamily="34" charset="0"/>
              </a:rPr>
              <a:t>Who Owns the Data &amp; the Children? Parents? The Government? New Moves by Johns Hopkins University</a:t>
            </a:r>
            <a:br>
              <a:rPr lang="en-US" sz="6400" b="1" dirty="0">
                <a:effectLst/>
                <a:latin typeface="Arial" panose="020B0604020202020204" pitchFamily="34" charset="0"/>
                <a:ea typeface="Aptos" panose="020B0004020202020204" pitchFamily="34" charset="0"/>
                <a:cs typeface="Arial" panose="020B0604020202020204" pitchFamily="34" charset="0"/>
              </a:rPr>
            </a:br>
            <a:r>
              <a:rPr lang="en-US" sz="6400" b="0" dirty="0">
                <a:effectLst/>
                <a:latin typeface="Arial" panose="020B0604020202020204" pitchFamily="34" charset="0"/>
                <a:ea typeface="Aptos" panose="020B0004020202020204" pitchFamily="34" charset="0"/>
                <a:cs typeface="Arial" panose="020B0604020202020204" pitchFamily="34" charset="0"/>
              </a:rPr>
              <a:t>cthomeschoolnetwork.org/2024/07/06/who-owns-the-data-the-children-parents-the-government/%E2%80%8B</a:t>
            </a:r>
            <a:br>
              <a:rPr lang="en-US" sz="6400" dirty="0">
                <a:effectLst/>
                <a:latin typeface="Arial" panose="020B0604020202020204" pitchFamily="34" charset="0"/>
                <a:ea typeface="Aptos" panose="020B0004020202020204" pitchFamily="34" charset="0"/>
                <a:cs typeface="Arial" panose="020B0604020202020204" pitchFamily="34" charset="0"/>
              </a:rPr>
            </a:br>
            <a:br>
              <a:rPr lang="en-US" sz="1800" dirty="0">
                <a:effectLst/>
                <a:latin typeface="Bookman Old Style" panose="02050604050505020204" pitchFamily="18" charset="0"/>
                <a:ea typeface="Aptos" panose="020B0004020202020204" pitchFamily="34" charset="0"/>
                <a:cs typeface="Times New Roman" panose="02020603050405020304" pitchFamily="18" charset="0"/>
              </a:rPr>
            </a:b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3400" b="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3400" b="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3400" b="0" dirty="0">
                <a:latin typeface="Aptos" panose="020B0004020202020204" pitchFamily="34" charset="0"/>
                <a:ea typeface="Aptos" panose="020B0004020202020204" pitchFamily="34" charset="0"/>
                <a:cs typeface="Times New Roman" panose="02020603050405020304" pitchFamily="18" charset="0"/>
              </a:rPr>
              <a:t>© 2024 CT Homeschool Network</a:t>
            </a:r>
            <a:endParaRPr lang="en-US" sz="3400" b="0" dirty="0"/>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19</a:t>
            </a:fld>
            <a:endParaRPr lang="en-US" dirty="0"/>
          </a:p>
        </p:txBody>
      </p:sp>
    </p:spTree>
    <p:extLst>
      <p:ext uri="{BB962C8B-B14F-4D97-AF65-F5344CB8AC3E}">
        <p14:creationId xmlns:p14="http://schemas.microsoft.com/office/powerpoint/2010/main" val="3115134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22318" y="650240"/>
            <a:ext cx="7288282" cy="997617"/>
          </a:xfrm>
        </p:spPr>
        <p:txBody>
          <a:bodyPr/>
          <a:lstStyle/>
          <a:p>
            <a:r>
              <a:rPr lang="en-US" dirty="0"/>
              <a:t>The purpose of presenting this information</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sz="half" idx="2"/>
          </p:nvPr>
        </p:nvSpPr>
        <p:spPr>
          <a:xfrm>
            <a:off x="1322318" y="1913031"/>
            <a:ext cx="7852092" cy="4127969"/>
          </a:xfrm>
        </p:spPr>
        <p:txBody>
          <a:bodyPr>
            <a:normAutofit fontScale="62500" lnSpcReduction="20000"/>
          </a:bodyPr>
          <a:lstStyle/>
          <a:p>
            <a:pPr marL="0" marR="0">
              <a:lnSpc>
                <a:spcPct val="107000"/>
              </a:lnSpc>
              <a:spcBef>
                <a:spcPts val="0"/>
              </a:spcBef>
              <a:spcAft>
                <a:spcPts val="800"/>
              </a:spcAft>
            </a:pPr>
            <a:r>
              <a:rPr lang="en-US" sz="2100" dirty="0">
                <a:effectLst/>
                <a:latin typeface="Aptos" panose="020B0004020202020204" pitchFamily="34" charset="0"/>
                <a:ea typeface="Aptos" panose="020B0004020202020204" pitchFamily="34" charset="0"/>
                <a:cs typeface="Times New Roman" panose="02020603050405020304" pitchFamily="18" charset="0"/>
              </a:rPr>
              <a:t>Why are we sharing this information?  Why now? This is about your freedom – especially your parental rights and parental freedom to the upbringing of your child.</a:t>
            </a:r>
            <a:br>
              <a:rPr lang="en-US" sz="2100" dirty="0">
                <a:effectLst/>
                <a:latin typeface="Aptos" panose="020B0004020202020204" pitchFamily="34" charset="0"/>
                <a:ea typeface="Aptos" panose="020B0004020202020204" pitchFamily="34" charset="0"/>
                <a:cs typeface="Times New Roman" panose="02020603050405020304" pitchFamily="18" charset="0"/>
              </a:rPr>
            </a:br>
            <a:r>
              <a:rPr lang="en-US" sz="2100" dirty="0">
                <a:effectLst/>
                <a:latin typeface="Aptos" panose="020B0004020202020204" pitchFamily="34" charset="0"/>
                <a:ea typeface="Aptos" panose="020B0004020202020204" pitchFamily="34" charset="0"/>
                <a:cs typeface="Times New Roman" panose="02020603050405020304" pitchFamily="18" charset="0"/>
              </a:rPr>
              <a:t>This year, a number of events took place that showed us there is  momentum building that supports  homeschool data tracking, regulation and oversight.  The developments can’t be minimized, and the homeschool community needs to have awareness of these different pieces of the puzzle at this time so the bigger picture becomes clear.  If something more develops in the future, you will be prepared because you will know the backstory. The depth of this information could fill a weekend, so consider this an introduction, though it is filled with data.</a:t>
            </a:r>
            <a:br>
              <a:rPr lang="en-US" sz="2100" dirty="0">
                <a:effectLst/>
                <a:latin typeface="Aptos" panose="020B0004020202020204" pitchFamily="34" charset="0"/>
                <a:ea typeface="Aptos" panose="020B0004020202020204" pitchFamily="34" charset="0"/>
                <a:cs typeface="Times New Roman" panose="02020603050405020304" pitchFamily="18" charset="0"/>
              </a:rPr>
            </a:br>
            <a:br>
              <a:rPr lang="en-US" sz="2100" dirty="0">
                <a:effectLst/>
                <a:latin typeface="Aptos" panose="020B0004020202020204" pitchFamily="34" charset="0"/>
                <a:ea typeface="Aptos" panose="020B0004020202020204" pitchFamily="34" charset="0"/>
                <a:cs typeface="Times New Roman" panose="02020603050405020304" pitchFamily="18" charset="0"/>
              </a:rPr>
            </a:br>
            <a:r>
              <a:rPr lang="en-US" sz="2100" dirty="0">
                <a:effectLst/>
                <a:latin typeface="Aptos" panose="020B0004020202020204" pitchFamily="34" charset="0"/>
                <a:ea typeface="Aptos" panose="020B0004020202020204" pitchFamily="34" charset="0"/>
                <a:cs typeface="Times New Roman" panose="02020603050405020304" pitchFamily="18" charset="0"/>
              </a:rPr>
              <a:t>*Slowly but steadily changes in education over the last several decades have brought an ever- widening gap in the opinion of how children should be educated. There are two basic mindsets; </a:t>
            </a:r>
            <a:r>
              <a:rPr lang="en-US" sz="2100" b="1" dirty="0">
                <a:effectLst/>
                <a:latin typeface="Aptos" panose="020B0004020202020204" pitchFamily="34" charset="0"/>
                <a:ea typeface="Aptos" panose="020B0004020202020204" pitchFamily="34" charset="0"/>
                <a:cs typeface="Times New Roman" panose="02020603050405020304" pitchFamily="18" charset="0"/>
              </a:rPr>
              <a:t>parents who stand by their parental rights to the upbringing of their children versus the government mindset that parental rights should be seriously curtailed in favor of the government raising the child according to its own standards.</a:t>
            </a:r>
            <a:r>
              <a:rPr lang="en-US" sz="2100" dirty="0">
                <a:effectLst/>
                <a:latin typeface="Aptos" panose="020B0004020202020204" pitchFamily="34" charset="0"/>
                <a:ea typeface="Aptos" panose="020B0004020202020204" pitchFamily="34" charset="0"/>
                <a:cs typeface="Times New Roman" panose="02020603050405020304" pitchFamily="18" charset="0"/>
              </a:rPr>
              <a:t>  Education is in a national crisis. This issue is so polarized now that it is liken unto a rubber band stretched to capacity and it’s about to snap. We will look at the facts. </a:t>
            </a:r>
            <a:br>
              <a:rPr lang="en-US" sz="1800" dirty="0">
                <a:effectLst/>
                <a:latin typeface="Aptos" panose="020B0004020202020204" pitchFamily="34" charset="0"/>
                <a:ea typeface="Aptos" panose="020B0004020202020204" pitchFamily="34" charset="0"/>
                <a:cs typeface="Times New Roman" panose="02020603050405020304" pitchFamily="18" charset="0"/>
              </a:rPr>
            </a:br>
            <a:br>
              <a:rPr lang="en-US" sz="1800" dirty="0">
                <a:effectLst/>
                <a:latin typeface="Aptos" panose="020B0004020202020204" pitchFamily="34" charset="0"/>
                <a:ea typeface="Aptos" panose="020B0004020202020204" pitchFamily="34" charset="0"/>
                <a:cs typeface="Times New Roman" panose="02020603050405020304" pitchFamily="18" charset="0"/>
              </a:rPr>
            </a:br>
            <a:r>
              <a:rPr lang="en-US" sz="1100" dirty="0">
                <a:latin typeface="Aptos" panose="020B0004020202020204" pitchFamily="34" charset="0"/>
                <a:ea typeface="Aptos" panose="020B0004020202020204" pitchFamily="34" charset="0"/>
                <a:cs typeface="Times New Roman" panose="02020603050405020304" pitchFamily="18" charset="0"/>
              </a:rPr>
              <a:t>© 2024 CT Homeschool Network</a:t>
            </a:r>
            <a:endParaRPr lang="en-US" sz="1100" dirty="0"/>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a:t>
            </a:fld>
            <a:endParaRPr lang="en-US" dirty="0"/>
          </a:p>
        </p:txBody>
      </p:sp>
    </p:spTree>
    <p:extLst>
      <p:ext uri="{BB962C8B-B14F-4D97-AF65-F5344CB8AC3E}">
        <p14:creationId xmlns:p14="http://schemas.microsoft.com/office/powerpoint/2010/main" val="397001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22318" y="650240"/>
            <a:ext cx="7288282" cy="997617"/>
          </a:xfrm>
        </p:spPr>
        <p:txBody>
          <a:bodyPr/>
          <a:lstStyle/>
          <a:p>
            <a:r>
              <a:rPr lang="en-US" dirty="0"/>
              <a:t>The United Nations, UNESCO &amp; the UNCRC-UNICEF Connection</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sz="half" idx="2"/>
          </p:nvPr>
        </p:nvSpPr>
        <p:spPr>
          <a:xfrm>
            <a:off x="833120" y="1913031"/>
            <a:ext cx="9834880" cy="4127969"/>
          </a:xfrm>
        </p:spPr>
        <p:txBody>
          <a:bodyPr>
            <a:noAutofit/>
          </a:bodyPr>
          <a:lstStyle/>
          <a:p>
            <a:pPr marL="0" marR="0">
              <a:lnSpc>
                <a:spcPct val="107000"/>
              </a:lnSpc>
              <a:spcBef>
                <a:spcPts val="0"/>
              </a:spcBef>
              <a:spcAft>
                <a:spcPts val="800"/>
              </a:spcAft>
            </a:pPr>
            <a:r>
              <a:rPr lang="en-US" sz="1200" b="1" dirty="0">
                <a:effectLst/>
                <a:ea typeface="Aptos" panose="020B0004020202020204" pitchFamily="34" charset="0"/>
                <a:cs typeface="Times New Roman" panose="02020603050405020304" pitchFamily="18" charset="0"/>
              </a:rPr>
              <a:t>Article: It's a Trap.</a:t>
            </a:r>
            <a:br>
              <a:rPr lang="en-US" sz="1200" dirty="0">
                <a:effectLst/>
                <a:ea typeface="Aptos" panose="020B0004020202020204" pitchFamily="34" charset="0"/>
                <a:cs typeface="Times New Roman" panose="02020603050405020304" pitchFamily="18" charset="0"/>
              </a:rPr>
            </a:br>
            <a:r>
              <a:rPr lang="en-US" sz="1200" dirty="0">
                <a:effectLst/>
                <a:ea typeface="Aptos" panose="020B0004020202020204" pitchFamily="34" charset="0"/>
                <a:cs typeface="Times New Roman" panose="02020603050405020304" pitchFamily="18" charset="0"/>
              </a:rPr>
              <a:t>by Atty. Deborah Stevenson </a:t>
            </a:r>
            <a:br>
              <a:rPr lang="en-US" sz="1200" dirty="0">
                <a:effectLst/>
                <a:ea typeface="Aptos" panose="020B0004020202020204" pitchFamily="34" charset="0"/>
                <a:cs typeface="Times New Roman" panose="02020603050405020304" pitchFamily="18" charset="0"/>
              </a:rPr>
            </a:br>
            <a:r>
              <a:rPr lang="en-US" sz="1200" dirty="0">
                <a:effectLst/>
                <a:ea typeface="Aptos" panose="020B0004020202020204" pitchFamily="34" charset="0"/>
                <a:cs typeface="Times New Roman" panose="02020603050405020304" pitchFamily="18" charset="0"/>
              </a:rPr>
              <a:t>Education trends from homeschool support groups to true homeschool co-ops, to becoming a business entity, and hubs – and data collection via hubs and universities nationwide. Beware.</a:t>
            </a:r>
            <a:br>
              <a:rPr lang="en-US" sz="1200" dirty="0">
                <a:effectLst/>
                <a:ea typeface="Aptos" panose="020B0004020202020204" pitchFamily="34" charset="0"/>
                <a:cs typeface="Times New Roman" panose="02020603050405020304" pitchFamily="18" charset="0"/>
              </a:rPr>
            </a:br>
            <a:r>
              <a:rPr lang="en-US" sz="1200" u="sng" dirty="0">
                <a:solidFill>
                  <a:srgbClr val="467886"/>
                </a:solidFill>
                <a:effectLst/>
                <a:ea typeface="Aptos" panose="020B0004020202020204" pitchFamily="34" charset="0"/>
                <a:cs typeface="Times New Roman" panose="02020603050405020304" pitchFamily="18" charset="0"/>
                <a:hlinkClick r:id="rId3"/>
              </a:rPr>
              <a:t>www.nheld.us/its-a-trap</a:t>
            </a:r>
            <a:r>
              <a:rPr lang="en-US" sz="1200" dirty="0">
                <a:effectLst/>
                <a:ea typeface="Aptos" panose="020B0004020202020204" pitchFamily="34" charset="0"/>
                <a:cs typeface="Times New Roman" panose="02020603050405020304" pitchFamily="18" charset="0"/>
              </a:rPr>
              <a:t>   </a:t>
            </a:r>
            <a:br>
              <a:rPr lang="en-US" sz="1200" dirty="0">
                <a:effectLst/>
                <a:ea typeface="Aptos" panose="020B0004020202020204" pitchFamily="34" charset="0"/>
                <a:cs typeface="Times New Roman" panose="02020603050405020304" pitchFamily="18" charset="0"/>
              </a:rPr>
            </a:br>
            <a:br>
              <a:rPr lang="en-US" sz="1200" dirty="0">
                <a:effectLst/>
                <a:ea typeface="Aptos" panose="020B0004020202020204" pitchFamily="34" charset="0"/>
                <a:cs typeface="Times New Roman" panose="02020603050405020304" pitchFamily="18" charset="0"/>
              </a:rPr>
            </a:br>
            <a:r>
              <a:rPr lang="en-US" sz="1200" b="1" dirty="0">
                <a:effectLst/>
                <a:ea typeface="Aptos" panose="020B0004020202020204" pitchFamily="34" charset="0"/>
                <a:cs typeface="Times New Roman" panose="02020603050405020304" pitchFamily="18" charset="0"/>
              </a:rPr>
              <a:t>A “Model” for Loss of Parental Rights. Don’t Let a Group of Radicals Get Their Misguided Way.</a:t>
            </a:r>
            <a:br>
              <a:rPr lang="en-US" sz="1200" b="1" dirty="0">
                <a:effectLst/>
                <a:ea typeface="Aptos" panose="020B0004020202020204" pitchFamily="34" charset="0"/>
                <a:cs typeface="Times New Roman" panose="02020603050405020304" pitchFamily="18" charset="0"/>
              </a:rPr>
            </a:br>
            <a:r>
              <a:rPr lang="en-US" sz="1200" dirty="0">
                <a:effectLst/>
                <a:ea typeface="Aptos" panose="020B0004020202020204" pitchFamily="34" charset="0"/>
                <a:cs typeface="Times New Roman" panose="02020603050405020304" pitchFamily="18" charset="0"/>
              </a:rPr>
              <a:t>by  Atty. Deborah  Stevenson </a:t>
            </a:r>
            <a:br>
              <a:rPr lang="en-US" sz="1200" dirty="0">
                <a:effectLst/>
                <a:ea typeface="Aptos" panose="020B0004020202020204" pitchFamily="34" charset="0"/>
                <a:cs typeface="Times New Roman" panose="02020603050405020304" pitchFamily="18" charset="0"/>
              </a:rPr>
            </a:br>
            <a:r>
              <a:rPr lang="en-US" sz="1200" dirty="0">
                <a:effectLst/>
                <a:ea typeface="Aptos" panose="020B0004020202020204" pitchFamily="34" charset="0"/>
                <a:cs typeface="Times New Roman" panose="02020603050405020304" pitchFamily="18" charset="0"/>
              </a:rPr>
              <a:t>CRHE releases its 23-page template document for radical (and unconstitutional in parts) nationwide control of home education. The doc is primarily  intended for legislators.</a:t>
            </a:r>
            <a:br>
              <a:rPr lang="en-US" sz="1200" b="1" dirty="0">
                <a:effectLst/>
                <a:ea typeface="Aptos" panose="020B0004020202020204" pitchFamily="34" charset="0"/>
                <a:cs typeface="Times New Roman" panose="02020603050405020304" pitchFamily="18" charset="0"/>
              </a:rPr>
            </a:br>
            <a:r>
              <a:rPr lang="en-US" sz="1200" b="1" u="sng" dirty="0">
                <a:solidFill>
                  <a:srgbClr val="467886"/>
                </a:solidFill>
                <a:effectLst/>
                <a:ea typeface="Aptos" panose="020B0004020202020204" pitchFamily="34" charset="0"/>
                <a:cs typeface="Times New Roman" panose="02020603050405020304" pitchFamily="18" charset="0"/>
                <a:hlinkClick r:id="rId4"/>
              </a:rPr>
              <a:t>www.nheld.us/a-model-for-loss-of-parental-rights-dont-let-a-group-of-radicals-get-their-misguided-way</a:t>
            </a:r>
            <a:r>
              <a:rPr lang="en-US" sz="1200" b="1" dirty="0">
                <a:effectLst/>
                <a:ea typeface="Aptos" panose="020B0004020202020204" pitchFamily="34" charset="0"/>
                <a:cs typeface="Times New Roman" panose="02020603050405020304" pitchFamily="18" charset="0"/>
              </a:rPr>
              <a:t> </a:t>
            </a:r>
            <a:br>
              <a:rPr lang="en-US" sz="1200" b="1" dirty="0">
                <a:effectLst/>
                <a:ea typeface="Aptos" panose="020B0004020202020204" pitchFamily="34" charset="0"/>
                <a:cs typeface="Times New Roman" panose="02020603050405020304" pitchFamily="18" charset="0"/>
              </a:rPr>
            </a:br>
            <a:br>
              <a:rPr lang="en-US" sz="1200" b="1" dirty="0">
                <a:effectLst/>
                <a:ea typeface="Aptos" panose="020B0004020202020204" pitchFamily="34" charset="0"/>
                <a:cs typeface="Times New Roman" panose="02020603050405020304" pitchFamily="18" charset="0"/>
              </a:rPr>
            </a:br>
            <a:r>
              <a:rPr lang="en-US" sz="1200" b="1" dirty="0">
                <a:effectLst/>
                <a:ea typeface="Aptos" panose="020B0004020202020204" pitchFamily="34" charset="0"/>
                <a:cs typeface="Times New Roman" panose="02020603050405020304" pitchFamily="18" charset="0"/>
              </a:rPr>
              <a:t>How Much Of Your Parental Rights And Freedom Are You Willing To Give Up For Some Government Money Or Benefit?</a:t>
            </a:r>
            <a:br>
              <a:rPr lang="en-US" sz="1200" b="1" dirty="0">
                <a:effectLst/>
                <a:ea typeface="Aptos" panose="020B0004020202020204" pitchFamily="34" charset="0"/>
                <a:cs typeface="Times New Roman" panose="02020603050405020304" pitchFamily="18" charset="0"/>
              </a:rPr>
            </a:br>
            <a:r>
              <a:rPr lang="en-US" sz="1200" dirty="0">
                <a:effectLst/>
                <a:ea typeface="Aptos" panose="020B0004020202020204" pitchFamily="34" charset="0"/>
                <a:cs typeface="Times New Roman" panose="02020603050405020304" pitchFamily="18" charset="0"/>
              </a:rPr>
              <a:t>Voucher money, ESA’s, delivered via School “Choice”, and loss of freedom</a:t>
            </a:r>
            <a:br>
              <a:rPr lang="en-US" sz="1200" dirty="0">
                <a:effectLst/>
                <a:ea typeface="Aptos" panose="020B0004020202020204" pitchFamily="34" charset="0"/>
                <a:cs typeface="Times New Roman" panose="02020603050405020304" pitchFamily="18" charset="0"/>
              </a:rPr>
            </a:br>
            <a:r>
              <a:rPr lang="en-US" sz="1200" b="1" u="sng" dirty="0">
                <a:solidFill>
                  <a:srgbClr val="467886"/>
                </a:solidFill>
                <a:effectLst/>
                <a:ea typeface="Aptos" panose="020B0004020202020204" pitchFamily="34" charset="0"/>
                <a:cs typeface="Times New Roman" panose="02020603050405020304" pitchFamily="18" charset="0"/>
                <a:hlinkClick r:id="rId5"/>
              </a:rPr>
              <a:t>www.nheld.us/how-much-of-your-parental-rights-and-freedom-are-you-willing-to-give-up-for-some-government-money-or-benefit</a:t>
            </a:r>
            <a:br>
              <a:rPr lang="en-US" sz="1200" b="1" dirty="0">
                <a:effectLst/>
                <a:ea typeface="Aptos" panose="020B0004020202020204" pitchFamily="34" charset="0"/>
                <a:cs typeface="Times New Roman" panose="02020603050405020304" pitchFamily="18" charset="0"/>
              </a:rPr>
            </a:br>
            <a:br>
              <a:rPr lang="en-US" sz="1200" b="1" dirty="0">
                <a:effectLst/>
                <a:ea typeface="Aptos" panose="020B0004020202020204" pitchFamily="34" charset="0"/>
                <a:cs typeface="Times New Roman" panose="02020603050405020304" pitchFamily="18" charset="0"/>
              </a:rPr>
            </a:br>
            <a:r>
              <a:rPr lang="en-US" sz="1200" b="1" dirty="0">
                <a:effectLst/>
                <a:ea typeface="Aptos" panose="020B0004020202020204" pitchFamily="34" charset="0"/>
                <a:cs typeface="Times New Roman" panose="02020603050405020304" pitchFamily="18" charset="0"/>
              </a:rPr>
              <a:t>Caveat Emptor When it Comes to Choosing Homeschool Resources</a:t>
            </a:r>
            <a:br>
              <a:rPr lang="en-US" sz="1200" b="1" dirty="0">
                <a:effectLst/>
                <a:ea typeface="Aptos" panose="020B0004020202020204" pitchFamily="34" charset="0"/>
                <a:cs typeface="Times New Roman" panose="02020603050405020304" pitchFamily="18" charset="0"/>
              </a:rPr>
            </a:br>
            <a:r>
              <a:rPr lang="en-US" sz="1200" dirty="0">
                <a:effectLst/>
                <a:ea typeface="Aptos" panose="020B0004020202020204" pitchFamily="34" charset="0"/>
                <a:cs typeface="Times New Roman" panose="02020603050405020304" pitchFamily="18" charset="0"/>
              </a:rPr>
              <a:t>Be an informed consumer; not all entities are homeschool supplements.</a:t>
            </a:r>
            <a:br>
              <a:rPr lang="en-US" sz="1200" b="1" dirty="0">
                <a:effectLst/>
                <a:ea typeface="Aptos" panose="020B0004020202020204" pitchFamily="34" charset="0"/>
                <a:cs typeface="Times New Roman" panose="02020603050405020304" pitchFamily="18" charset="0"/>
              </a:rPr>
            </a:br>
            <a:r>
              <a:rPr lang="en-US" sz="1200" b="1" u="sng" dirty="0">
                <a:solidFill>
                  <a:srgbClr val="467886"/>
                </a:solidFill>
                <a:effectLst/>
                <a:ea typeface="Aptos" panose="020B0004020202020204" pitchFamily="34" charset="0"/>
                <a:cs typeface="Times New Roman" panose="02020603050405020304" pitchFamily="18" charset="0"/>
                <a:hlinkClick r:id="rId6"/>
              </a:rPr>
              <a:t>www.nheld.us/caveat-emptor-when-it-comes-to-choosing-homeschool-resources</a:t>
            </a:r>
            <a:endParaRPr lang="en-US" sz="1100" dirty="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100" dirty="0">
                <a:ea typeface="Aptos" panose="020B0004020202020204" pitchFamily="34" charset="0"/>
                <a:cs typeface="Times New Roman" panose="02020603050405020304" pitchFamily="18" charset="0"/>
              </a:rPr>
              <a:t>© 2024 CT Homeschool Network</a:t>
            </a:r>
            <a:endParaRPr lang="en-US" sz="1100" dirty="0"/>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20</a:t>
            </a:fld>
            <a:endParaRPr lang="en-US" dirty="0"/>
          </a:p>
        </p:txBody>
      </p:sp>
    </p:spTree>
    <p:extLst>
      <p:ext uri="{BB962C8B-B14F-4D97-AF65-F5344CB8AC3E}">
        <p14:creationId xmlns:p14="http://schemas.microsoft.com/office/powerpoint/2010/main" val="63600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22318" y="650240"/>
            <a:ext cx="7288282" cy="997617"/>
          </a:xfrm>
        </p:spPr>
        <p:txBody>
          <a:bodyPr/>
          <a:lstStyle/>
          <a:p>
            <a:r>
              <a:rPr lang="en-US" dirty="0"/>
              <a:t>Additional resources</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sz="half" idx="2"/>
          </p:nvPr>
        </p:nvSpPr>
        <p:spPr>
          <a:xfrm>
            <a:off x="1322318" y="1913031"/>
            <a:ext cx="7852092" cy="4127969"/>
          </a:xfrm>
        </p:spPr>
        <p:txBody>
          <a:bodyPr>
            <a:normAutofit fontScale="25000" lnSpcReduction="20000"/>
          </a:bodyPr>
          <a:lstStyle/>
          <a:p>
            <a:pPr marL="0" marR="0">
              <a:lnSpc>
                <a:spcPct val="107000"/>
              </a:lnSpc>
              <a:spcBef>
                <a:spcPts val="0"/>
              </a:spcBef>
              <a:spcAft>
                <a:spcPts val="800"/>
              </a:spcAft>
            </a:pPr>
            <a:r>
              <a:rPr lang="en-US" sz="6400" dirty="0">
                <a:effectLst/>
                <a:ea typeface="Aptos" panose="020B0004020202020204" pitchFamily="34" charset="0"/>
                <a:cs typeface="Times New Roman" panose="02020603050405020304" pitchFamily="18" charset="0"/>
              </a:rPr>
              <a:t>Oklahoma: Wrap-Around Homeschool Services </a:t>
            </a:r>
            <a:br>
              <a:rPr lang="en-US" sz="6400" b="0" dirty="0">
                <a:effectLst/>
                <a:ea typeface="Aptos" panose="020B0004020202020204" pitchFamily="34" charset="0"/>
                <a:cs typeface="Times New Roman" panose="02020603050405020304" pitchFamily="18" charset="0"/>
              </a:rPr>
            </a:br>
            <a:r>
              <a:rPr lang="en-US" sz="6400" b="0" dirty="0">
                <a:effectLst/>
                <a:ea typeface="Aptos" panose="020B0004020202020204" pitchFamily="34" charset="0"/>
                <a:cs typeface="Times New Roman" panose="02020603050405020304" pitchFamily="18" charset="0"/>
              </a:rPr>
              <a:t>1:27 hour video – the government coming into your HOME homeschoolers</a:t>
            </a:r>
            <a:br>
              <a:rPr lang="en-US" sz="5600" b="0" dirty="0">
                <a:effectLst/>
                <a:ea typeface="Aptos" panose="020B0004020202020204" pitchFamily="34" charset="0"/>
                <a:cs typeface="Times New Roman" panose="02020603050405020304" pitchFamily="18" charset="0"/>
              </a:rPr>
            </a:br>
            <a:r>
              <a:rPr lang="en-US" sz="5600" b="0" u="sng" dirty="0">
                <a:solidFill>
                  <a:srgbClr val="467886"/>
                </a:solidFill>
                <a:effectLst/>
                <a:ea typeface="Aptos" panose="020B0004020202020204" pitchFamily="34" charset="0"/>
                <a:cs typeface="Times New Roman" panose="02020603050405020304" pitchFamily="18" charset="0"/>
                <a:hlinkClick r:id="rId3"/>
              </a:rPr>
              <a:t>https://youtu.be/OFAHeRcBx8g?si=FFaOzc_aVeSsuiv4</a:t>
            </a:r>
            <a:r>
              <a:rPr lang="en-US" sz="5600" b="0" dirty="0">
                <a:effectLst/>
                <a:ea typeface="Aptos" panose="020B0004020202020204" pitchFamily="34" charset="0"/>
                <a:cs typeface="Times New Roman" panose="02020603050405020304" pitchFamily="18" charset="0"/>
              </a:rPr>
              <a:t> </a:t>
            </a:r>
            <a:br>
              <a:rPr lang="en-US" sz="5600" b="0" dirty="0">
                <a:effectLst/>
                <a:ea typeface="Aptos" panose="020B0004020202020204" pitchFamily="34" charset="0"/>
                <a:cs typeface="Times New Roman" panose="02020603050405020304" pitchFamily="18" charset="0"/>
              </a:rPr>
            </a:br>
            <a:r>
              <a:rPr lang="en-US" sz="5600" b="0" dirty="0">
                <a:effectLst/>
                <a:ea typeface="Aptos" panose="020B0004020202020204" pitchFamily="34" charset="0"/>
                <a:cs typeface="Times New Roman" panose="02020603050405020304" pitchFamily="18" charset="0"/>
              </a:rPr>
              <a:t>Oct 3, 2024</a:t>
            </a:r>
          </a:p>
          <a:p>
            <a:pPr marL="0" marR="0">
              <a:lnSpc>
                <a:spcPct val="107000"/>
              </a:lnSpc>
              <a:spcBef>
                <a:spcPts val="0"/>
              </a:spcBef>
              <a:spcAft>
                <a:spcPts val="800"/>
              </a:spcAft>
            </a:pPr>
            <a:r>
              <a:rPr lang="en-US" sz="5600" b="0" dirty="0">
                <a:effectLst/>
                <a:ea typeface="Aptos" panose="020B0004020202020204" pitchFamily="34" charset="0"/>
                <a:cs typeface="Times New Roman" panose="02020603050405020304" pitchFamily="18" charset="0"/>
              </a:rPr>
              <a:t>Representative Amanda Swope, Tulsa held a study on Home School "Freedom" and the problems she and other speakers say it causes in the Common Education Committee on October 2, 2024.</a:t>
            </a:r>
          </a:p>
          <a:p>
            <a:pPr marL="0" marR="0">
              <a:lnSpc>
                <a:spcPct val="107000"/>
              </a:lnSpc>
              <a:spcBef>
                <a:spcPts val="0"/>
              </a:spcBef>
              <a:spcAft>
                <a:spcPts val="800"/>
              </a:spcAft>
            </a:pPr>
            <a:r>
              <a:rPr lang="en-US" sz="5600" b="0" dirty="0">
                <a:effectLst/>
                <a:ea typeface="Aptos" panose="020B0004020202020204" pitchFamily="34" charset="0"/>
                <a:cs typeface="Times New Roman" panose="02020603050405020304" pitchFamily="18" charset="0"/>
              </a:rPr>
              <a:t>The study was at 10:00 am to 11:30 am: IS24-104, Titled - "Wraparound Services for At Home Learning", Speakers advocated for controlling Home School "attendance" with  government approved non-profit programs including, Mental Health which has "Wraparound Services" provided through the MTSS Muti-Tiered Service System. Oklahoma ranks 49th in education BTW.  </a:t>
            </a:r>
            <a:br>
              <a:rPr lang="en-US" sz="5600" b="0" dirty="0">
                <a:effectLst/>
                <a:ea typeface="Aptos" panose="020B0004020202020204" pitchFamily="34" charset="0"/>
                <a:cs typeface="Times New Roman" panose="02020603050405020304" pitchFamily="18" charset="0"/>
              </a:rPr>
            </a:br>
            <a:endParaRPr lang="en-US" sz="5600" b="0" dirty="0">
              <a:effectLst/>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6400" dirty="0">
                <a:effectLst/>
                <a:ea typeface="Aptos" panose="020B0004020202020204" pitchFamily="34" charset="0"/>
                <a:cs typeface="Times New Roman" panose="02020603050405020304" pitchFamily="18" charset="0"/>
              </a:rPr>
              <a:t>Mississippi</a:t>
            </a:r>
            <a:br>
              <a:rPr lang="en-US" sz="6400" b="0" dirty="0">
                <a:effectLst/>
                <a:ea typeface="Aptos" panose="020B0004020202020204" pitchFamily="34" charset="0"/>
                <a:cs typeface="Times New Roman" panose="02020603050405020304" pitchFamily="18" charset="0"/>
              </a:rPr>
            </a:br>
            <a:r>
              <a:rPr lang="en-US" sz="6400" b="0" dirty="0">
                <a:effectLst/>
                <a:ea typeface="Aptos" panose="020B0004020202020204" pitchFamily="34" charset="0"/>
                <a:cs typeface="Times New Roman" panose="02020603050405020304" pitchFamily="18" charset="0"/>
              </a:rPr>
              <a:t>New superintendent: Private schools receiving public money should be held to public education standards</a:t>
            </a:r>
            <a:br>
              <a:rPr lang="en-US" sz="5600" b="0" dirty="0">
                <a:effectLst/>
                <a:ea typeface="Aptos" panose="020B0004020202020204" pitchFamily="34" charset="0"/>
                <a:cs typeface="Times New Roman" panose="02020603050405020304" pitchFamily="18" charset="0"/>
              </a:rPr>
            </a:br>
            <a:r>
              <a:rPr lang="en-US" sz="3200" b="0" dirty="0">
                <a:effectLst/>
                <a:ea typeface="Aptos" panose="020B0004020202020204" pitchFamily="34" charset="0"/>
                <a:cs typeface="Times New Roman" panose="02020603050405020304" pitchFamily="18" charset="0"/>
                <a:hlinkClick r:id="rId4"/>
              </a:rPr>
              <a:t>mississippitoday.org/2024/10/07/lance-evans-mississippi-education-superintendent-vouchers-public-private-schools/?</a:t>
            </a:r>
            <a:r>
              <a:rPr lang="en-US" sz="3200" b="0" dirty="0" err="1">
                <a:effectLst/>
                <a:ea typeface="Aptos" panose="020B0004020202020204" pitchFamily="34" charset="0"/>
                <a:cs typeface="Times New Roman" panose="02020603050405020304" pitchFamily="18" charset="0"/>
                <a:hlinkClick r:id="rId4"/>
              </a:rPr>
              <a:t>fbclid</a:t>
            </a:r>
            <a:r>
              <a:rPr lang="en-US" sz="3200" b="0" dirty="0">
                <a:effectLst/>
                <a:ea typeface="Aptos" panose="020B0004020202020204" pitchFamily="34" charset="0"/>
                <a:cs typeface="Times New Roman" panose="02020603050405020304" pitchFamily="18" charset="0"/>
                <a:hlinkClick r:id="rId4"/>
              </a:rPr>
              <a:t>=IwY2xjawF7c3BleHRuA2FlbQIxMAABHfrAGVVYghw2Hzy4PIo0CSy9O1J0dYATwL77xWVmWVtY3PTc6t0j2Ae9ow_aem_i7-xI8_jRlcxo9lpCUpM7w</a:t>
            </a:r>
            <a:endParaRPr lang="en-US" sz="3200" b="0" dirty="0">
              <a:effectLst/>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u="sng" dirty="0">
              <a:solidFill>
                <a:srgbClr val="467886"/>
              </a:solidFill>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18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u="sng" dirty="0">
              <a:solidFill>
                <a:srgbClr val="467886"/>
              </a:solidFill>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18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u="sng" dirty="0">
              <a:solidFill>
                <a:srgbClr val="467886"/>
              </a:solidFill>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18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18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000" dirty="0">
                <a:latin typeface="Aptos" panose="020B0004020202020204" pitchFamily="34" charset="0"/>
                <a:ea typeface="Aptos" panose="020B0004020202020204" pitchFamily="34" charset="0"/>
                <a:cs typeface="Times New Roman" panose="02020603050405020304" pitchFamily="18" charset="0"/>
              </a:rPr>
              <a:t>© 2024 CT Homeschool Network</a:t>
            </a:r>
            <a:endParaRPr lang="en-US" sz="1000" dirty="0"/>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21</a:t>
            </a:fld>
            <a:endParaRPr lang="en-US" dirty="0"/>
          </a:p>
        </p:txBody>
      </p:sp>
    </p:spTree>
    <p:extLst>
      <p:ext uri="{BB962C8B-B14F-4D97-AF65-F5344CB8AC3E}">
        <p14:creationId xmlns:p14="http://schemas.microsoft.com/office/powerpoint/2010/main" val="66465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2C05-B83F-1059-8BAA-96B0B04D6341}"/>
              </a:ext>
            </a:extLst>
          </p:cNvPr>
          <p:cNvSpPr>
            <a:spLocks noGrp="1"/>
          </p:cNvSpPr>
          <p:nvPr>
            <p:ph type="title"/>
          </p:nvPr>
        </p:nvSpPr>
        <p:spPr>
          <a:xfrm>
            <a:off x="1464558" y="-188840"/>
            <a:ext cx="7288282" cy="2121177"/>
          </a:xfrm>
        </p:spPr>
        <p:txBody>
          <a:bodyPr/>
          <a:lstStyle/>
          <a:p>
            <a:r>
              <a:rPr lang="en-US" sz="2800" b="1" i="1" dirty="0">
                <a:effectLst/>
                <a:latin typeface="Aptos" panose="020B0004020202020204" pitchFamily="34" charset="0"/>
                <a:ea typeface="Aptos" panose="020B0004020202020204" pitchFamily="34" charset="0"/>
                <a:cs typeface="Times New Roman" panose="02020603050405020304" pitchFamily="18" charset="0"/>
              </a:rPr>
              <a:t>Statistics – Those Pesky Facts show Public School Mediocrity or Failure</a:t>
            </a:r>
            <a:endParaRPr lang="en-US" dirty="0"/>
          </a:p>
        </p:txBody>
      </p:sp>
      <p:sp>
        <p:nvSpPr>
          <p:cNvPr id="3" name="Content Placeholder 2">
            <a:extLst>
              <a:ext uri="{FF2B5EF4-FFF2-40B4-BE49-F238E27FC236}">
                <a16:creationId xmlns:a16="http://schemas.microsoft.com/office/drawing/2014/main" id="{E455E446-C40C-F04C-7197-965EAFC56DA4}"/>
              </a:ext>
            </a:extLst>
          </p:cNvPr>
          <p:cNvSpPr>
            <a:spLocks noGrp="1"/>
          </p:cNvSpPr>
          <p:nvPr>
            <p:ph sz="half" idx="2"/>
          </p:nvPr>
        </p:nvSpPr>
        <p:spPr>
          <a:xfrm>
            <a:off x="1322388" y="1932337"/>
            <a:ext cx="7288212" cy="4424012"/>
          </a:xfrm>
        </p:spPr>
        <p:txBody>
          <a:bodyPr>
            <a:noAutofit/>
          </a:bodyPr>
          <a:lstStyle/>
          <a:p>
            <a:pPr marL="0" marR="0">
              <a:lnSpc>
                <a:spcPct val="107000"/>
              </a:lnSpc>
              <a:spcBef>
                <a:spcPts val="0"/>
              </a:spcBef>
              <a:spcAft>
                <a:spcPts val="800"/>
              </a:spcAft>
            </a:pPr>
            <a:r>
              <a:rPr lang="en-US" sz="1600" dirty="0">
                <a:effectLst/>
                <a:latin typeface="Aptos" panose="020B0004020202020204" pitchFamily="34" charset="0"/>
                <a:ea typeface="Aptos" panose="020B0004020202020204" pitchFamily="34" charset="0"/>
                <a:cs typeface="Times New Roman" panose="02020603050405020304" pitchFamily="18" charset="0"/>
              </a:rPr>
              <a:t>Math Scores Nationwide</a:t>
            </a:r>
            <a:br>
              <a:rPr lang="en-US" sz="1600" b="0" dirty="0">
                <a:effectLst/>
                <a:latin typeface="Aptos" panose="020B0004020202020204" pitchFamily="34" charset="0"/>
                <a:ea typeface="Aptos" panose="020B0004020202020204" pitchFamily="34" charset="0"/>
                <a:cs typeface="Times New Roman" panose="02020603050405020304" pitchFamily="18" charset="0"/>
              </a:rPr>
            </a:br>
            <a:r>
              <a:rPr lang="en-US" sz="1600" b="0" dirty="0">
                <a:effectLst/>
                <a:latin typeface="Aptos" panose="020B0004020202020204" pitchFamily="34" charset="0"/>
                <a:ea typeface="Aptos" panose="020B0004020202020204" pitchFamily="34" charset="0"/>
                <a:cs typeface="Times New Roman" panose="02020603050405020304" pitchFamily="18" charset="0"/>
              </a:rPr>
              <a:t>In 2022, the percentage of eighth-grade public school students performing at or above the NAEP Proficient level in mathematics was only 26 percent nationally. </a:t>
            </a:r>
            <a:br>
              <a:rPr lang="en-US" sz="1600" b="0" dirty="0">
                <a:effectLst/>
                <a:latin typeface="Aptos" panose="020B0004020202020204" pitchFamily="34" charset="0"/>
                <a:ea typeface="Aptos" panose="020B0004020202020204" pitchFamily="34" charset="0"/>
                <a:cs typeface="Times New Roman" panose="02020603050405020304" pitchFamily="18" charset="0"/>
              </a:rPr>
            </a:br>
            <a:r>
              <a:rPr lang="en-US" sz="1600" b="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www.nationsreportcard.gov/mathematics/states/achievement/?grade=8</a:t>
            </a:r>
            <a:r>
              <a:rPr lang="en-US" sz="1600" b="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1600" dirty="0">
                <a:effectLst/>
                <a:latin typeface="Aptos" panose="020B0004020202020204" pitchFamily="34" charset="0"/>
                <a:ea typeface="Aptos" panose="020B0004020202020204" pitchFamily="34" charset="0"/>
                <a:cs typeface="Times New Roman" panose="02020603050405020304" pitchFamily="18" charset="0"/>
              </a:rPr>
              <a:t>Functionally Illiterate  Public School Graduates – 40% total </a:t>
            </a:r>
            <a:br>
              <a:rPr lang="en-US" sz="1600" b="0" dirty="0">
                <a:effectLst/>
                <a:latin typeface="Aptos" panose="020B0004020202020204" pitchFamily="34" charset="0"/>
                <a:ea typeface="Aptos" panose="020B0004020202020204" pitchFamily="34" charset="0"/>
                <a:cs typeface="Times New Roman" panose="02020603050405020304" pitchFamily="18" charset="0"/>
              </a:rPr>
            </a:br>
            <a:r>
              <a:rPr lang="en-US" sz="1600" b="0" dirty="0">
                <a:effectLst/>
                <a:latin typeface="Aptos" panose="020B0004020202020204" pitchFamily="34" charset="0"/>
                <a:ea typeface="Aptos" panose="020B0004020202020204" pitchFamily="34" charset="0"/>
                <a:cs typeface="Times New Roman" panose="02020603050405020304" pitchFamily="18" charset="0"/>
              </a:rPr>
              <a:t>According to a recent study conducted by the U.S. Department of Education, 32 million of American adults are illiterate, 21 percent read below a 5th grade level, and 19 percent of high school graduates are functionally illiterate, which means they can’t read well enough to manage daily living and perform tasks required by many jobs. That means that 40% of high school graduates fill those two unfortunate categories. Thank you for not criticizing home educators, who don’t have that problem. </a:t>
            </a:r>
            <a:br>
              <a:rPr lang="en-US" sz="1600" b="0" dirty="0">
                <a:effectLst/>
                <a:latin typeface="Aptos" panose="020B0004020202020204" pitchFamily="34" charset="0"/>
                <a:ea typeface="Aptos" panose="020B0004020202020204" pitchFamily="34" charset="0"/>
                <a:cs typeface="Times New Roman" panose="02020603050405020304" pitchFamily="18" charset="0"/>
              </a:rPr>
            </a:br>
            <a:br>
              <a:rPr lang="en-US" sz="1600" b="0" dirty="0">
                <a:effectLst/>
                <a:latin typeface="Aptos" panose="020B0004020202020204" pitchFamily="34" charset="0"/>
                <a:ea typeface="Aptos" panose="020B0004020202020204" pitchFamily="34" charset="0"/>
                <a:cs typeface="Times New Roman" panose="02020603050405020304" pitchFamily="18" charset="0"/>
              </a:rPr>
            </a:br>
            <a:r>
              <a:rPr lang="en-US" sz="1600" dirty="0">
                <a:effectLst/>
                <a:latin typeface="Aptos" panose="020B0004020202020204" pitchFamily="34" charset="0"/>
                <a:ea typeface="Aptos" panose="020B0004020202020204" pitchFamily="34" charset="0"/>
                <a:cs typeface="Times New Roman" panose="02020603050405020304" pitchFamily="18" charset="0"/>
              </a:rPr>
              <a:t>Even worse literacy statistics from the National Literacy Institute</a:t>
            </a:r>
            <a:br>
              <a:rPr lang="en-US" sz="1600" dirty="0">
                <a:effectLst/>
                <a:latin typeface="Aptos" panose="020B0004020202020204" pitchFamily="34" charset="0"/>
                <a:ea typeface="Aptos" panose="020B0004020202020204" pitchFamily="34" charset="0"/>
                <a:cs typeface="Times New Roman" panose="02020603050405020304" pitchFamily="18" charset="0"/>
              </a:rPr>
            </a:br>
            <a:r>
              <a:rPr lang="en-US" sz="1600" b="0" dirty="0">
                <a:effectLst/>
                <a:latin typeface="Aptos" panose="020B0004020202020204" pitchFamily="34" charset="0"/>
                <a:ea typeface="Aptos" panose="020B0004020202020204" pitchFamily="34" charset="0"/>
                <a:cs typeface="Times New Roman" panose="02020603050405020304" pitchFamily="18" charset="0"/>
                <a:hlinkClick r:id="rId3"/>
              </a:rPr>
              <a:t>www.thenationalliteracyinstitute.com/literacy-statistics</a:t>
            </a:r>
            <a:endParaRPr lang="en-US" sz="1600" b="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1600" b="0" dirty="0"/>
          </a:p>
        </p:txBody>
      </p:sp>
      <p:sp>
        <p:nvSpPr>
          <p:cNvPr id="4" name="Slide Number Placeholder 3">
            <a:extLst>
              <a:ext uri="{FF2B5EF4-FFF2-40B4-BE49-F238E27FC236}">
                <a16:creationId xmlns:a16="http://schemas.microsoft.com/office/drawing/2014/main" id="{3C77CD57-8624-A11D-B70D-F9464E5F8FB2}"/>
              </a:ext>
            </a:extLst>
          </p:cNvPr>
          <p:cNvSpPr>
            <a:spLocks noGrp="1"/>
          </p:cNvSpPr>
          <p:nvPr>
            <p:ph type="sldNum" sz="quarter" idx="12"/>
          </p:nvPr>
        </p:nvSpPr>
        <p:spPr/>
        <p:txBody>
          <a:bodyPr/>
          <a:lstStyle/>
          <a:p>
            <a:fld id="{A49DFD55-3C28-40EF-9E31-A92D2E4017FF}" type="slidenum">
              <a:rPr lang="en-US" smtClean="0"/>
              <a:pPr/>
              <a:t>22</a:t>
            </a:fld>
            <a:endParaRPr lang="en-US" dirty="0"/>
          </a:p>
        </p:txBody>
      </p:sp>
    </p:spTree>
    <p:extLst>
      <p:ext uri="{BB962C8B-B14F-4D97-AF65-F5344CB8AC3E}">
        <p14:creationId xmlns:p14="http://schemas.microsoft.com/office/powerpoint/2010/main" val="2059251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D70D1-7E27-3877-3ADF-A04CDD192946}"/>
              </a:ext>
            </a:extLst>
          </p:cNvPr>
          <p:cNvSpPr>
            <a:spLocks noGrp="1"/>
          </p:cNvSpPr>
          <p:nvPr>
            <p:ph type="title"/>
          </p:nvPr>
        </p:nvSpPr>
        <p:spPr>
          <a:xfrm flipV="1">
            <a:off x="2682240" y="-406400"/>
            <a:ext cx="5720080" cy="268361"/>
          </a:xfrm>
        </p:spPr>
        <p:txBody>
          <a:bodyPr>
            <a:normAutofit fontScale="90000"/>
          </a:bodyPr>
          <a:lstStyle/>
          <a:p>
            <a:endParaRPr lang="en-US" dirty="0"/>
          </a:p>
        </p:txBody>
      </p:sp>
      <p:sp>
        <p:nvSpPr>
          <p:cNvPr id="4" name="Slide Number Placeholder 3">
            <a:extLst>
              <a:ext uri="{FF2B5EF4-FFF2-40B4-BE49-F238E27FC236}">
                <a16:creationId xmlns:a16="http://schemas.microsoft.com/office/drawing/2014/main" id="{329128C2-78A6-8C9F-71F2-E28DA680F524}"/>
              </a:ext>
            </a:extLst>
          </p:cNvPr>
          <p:cNvSpPr>
            <a:spLocks noGrp="1"/>
          </p:cNvSpPr>
          <p:nvPr>
            <p:ph type="sldNum" sz="quarter" idx="12"/>
          </p:nvPr>
        </p:nvSpPr>
        <p:spPr/>
        <p:txBody>
          <a:bodyPr/>
          <a:lstStyle/>
          <a:p>
            <a:fld id="{A49DFD55-3C28-40EF-9E31-A92D2E4017FF}" type="slidenum">
              <a:rPr lang="en-US" smtClean="0"/>
              <a:pPr/>
              <a:t>23</a:t>
            </a:fld>
            <a:endParaRPr lang="en-US" dirty="0"/>
          </a:p>
        </p:txBody>
      </p:sp>
      <p:pic>
        <p:nvPicPr>
          <p:cNvPr id="5" name="Content Placeholder 4" descr="May be an image of text">
            <a:extLst>
              <a:ext uri="{FF2B5EF4-FFF2-40B4-BE49-F238E27FC236}">
                <a16:creationId xmlns:a16="http://schemas.microsoft.com/office/drawing/2014/main" id="{50FF45F1-5F52-6D9B-2B51-7A9342853E1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407920" y="476092"/>
            <a:ext cx="5648960" cy="5648960"/>
          </a:xfrm>
          <a:prstGeom prst="rect">
            <a:avLst/>
          </a:prstGeom>
          <a:noFill/>
          <a:ln>
            <a:noFill/>
          </a:ln>
        </p:spPr>
      </p:pic>
    </p:spTree>
    <p:extLst>
      <p:ext uri="{BB962C8B-B14F-4D97-AF65-F5344CB8AC3E}">
        <p14:creationId xmlns:p14="http://schemas.microsoft.com/office/powerpoint/2010/main" val="868359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364C5-F58A-140B-5C46-6C529DC08AA6}"/>
              </a:ext>
            </a:extLst>
          </p:cNvPr>
          <p:cNvSpPr>
            <a:spLocks noGrp="1"/>
          </p:cNvSpPr>
          <p:nvPr>
            <p:ph type="title"/>
          </p:nvPr>
        </p:nvSpPr>
        <p:spPr>
          <a:xfrm>
            <a:off x="1413758" y="697547"/>
            <a:ext cx="7288282" cy="359093"/>
          </a:xfrm>
        </p:spPr>
        <p:txBody>
          <a:bodyPr>
            <a:normAutofit fontScale="90000"/>
          </a:bodyPr>
          <a:lstStyle/>
          <a:p>
            <a:r>
              <a:rPr lang="en-US" dirty="0"/>
              <a:t>CRHE – </a:t>
            </a:r>
            <a:r>
              <a:rPr lang="en-US" dirty="0" err="1"/>
              <a:t>u.n.</a:t>
            </a:r>
            <a:r>
              <a:rPr lang="en-US" dirty="0"/>
              <a:t> </a:t>
            </a:r>
            <a:r>
              <a:rPr lang="en-US" dirty="0" err="1"/>
              <a:t>pARALLELS</a:t>
            </a:r>
            <a:endParaRPr lang="en-US" dirty="0"/>
          </a:p>
        </p:txBody>
      </p:sp>
      <p:sp>
        <p:nvSpPr>
          <p:cNvPr id="4" name="Slide Number Placeholder 3">
            <a:extLst>
              <a:ext uri="{FF2B5EF4-FFF2-40B4-BE49-F238E27FC236}">
                <a16:creationId xmlns:a16="http://schemas.microsoft.com/office/drawing/2014/main" id="{68237119-40EE-626C-8A4C-A630D1CE402E}"/>
              </a:ext>
            </a:extLst>
          </p:cNvPr>
          <p:cNvSpPr>
            <a:spLocks noGrp="1"/>
          </p:cNvSpPr>
          <p:nvPr>
            <p:ph type="sldNum" sz="quarter" idx="12"/>
          </p:nvPr>
        </p:nvSpPr>
        <p:spPr/>
        <p:txBody>
          <a:bodyPr/>
          <a:lstStyle/>
          <a:p>
            <a:fld id="{A49DFD55-3C28-40EF-9E31-A92D2E4017FF}" type="slidenum">
              <a:rPr lang="en-US" smtClean="0"/>
              <a:pPr/>
              <a:t>24</a:t>
            </a:fld>
            <a:endParaRPr lang="en-US" dirty="0"/>
          </a:p>
        </p:txBody>
      </p:sp>
      <p:pic>
        <p:nvPicPr>
          <p:cNvPr id="5" name="Content Placeholder 4">
            <a:extLst>
              <a:ext uri="{FF2B5EF4-FFF2-40B4-BE49-F238E27FC236}">
                <a16:creationId xmlns:a16="http://schemas.microsoft.com/office/drawing/2014/main" id="{0C0CFF03-6F8C-F3F0-2515-52BAC32800C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12800" y="975360"/>
            <a:ext cx="9560550" cy="5185093"/>
          </a:xfrm>
          <a:prstGeom prst="rect">
            <a:avLst/>
          </a:prstGeom>
          <a:noFill/>
        </p:spPr>
      </p:pic>
    </p:spTree>
    <p:extLst>
      <p:ext uri="{BB962C8B-B14F-4D97-AF65-F5344CB8AC3E}">
        <p14:creationId xmlns:p14="http://schemas.microsoft.com/office/powerpoint/2010/main" val="2655716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46B0F-85D6-1500-7A05-6B6DDEBD74C5}"/>
              </a:ext>
            </a:extLst>
          </p:cNvPr>
          <p:cNvSpPr>
            <a:spLocks noGrp="1"/>
          </p:cNvSpPr>
          <p:nvPr>
            <p:ph type="title"/>
          </p:nvPr>
        </p:nvSpPr>
        <p:spPr/>
        <p:txBody>
          <a:bodyPr/>
          <a:lstStyle/>
          <a:p>
            <a:r>
              <a:rPr lang="en-US" dirty="0"/>
              <a:t>Homeschooling is the safest option </a:t>
            </a:r>
          </a:p>
        </p:txBody>
      </p:sp>
      <p:sp>
        <p:nvSpPr>
          <p:cNvPr id="3" name="Content Placeholder 2">
            <a:extLst>
              <a:ext uri="{FF2B5EF4-FFF2-40B4-BE49-F238E27FC236}">
                <a16:creationId xmlns:a16="http://schemas.microsoft.com/office/drawing/2014/main" id="{119C1AFB-F49E-FD3D-DBFB-8F74AA4B2359}"/>
              </a:ext>
            </a:extLst>
          </p:cNvPr>
          <p:cNvSpPr>
            <a:spLocks noGrp="1"/>
          </p:cNvSpPr>
          <p:nvPr>
            <p:ph sz="half" idx="2"/>
          </p:nvPr>
        </p:nvSpPr>
        <p:spPr/>
        <p:txBody>
          <a:bodyPr>
            <a:normAutofit fontScale="62500" lnSpcReduction="20000"/>
          </a:bodyPr>
          <a:lstStyle/>
          <a:p>
            <a:pPr marL="0" marR="0">
              <a:lnSpc>
                <a:spcPct val="107000"/>
              </a:lnSpc>
              <a:spcBef>
                <a:spcPts val="0"/>
              </a:spcBef>
              <a:spcAft>
                <a:spcPts val="800"/>
              </a:spcAft>
            </a:pPr>
            <a:r>
              <a:rPr lang="en-US" sz="2500" dirty="0">
                <a:effectLst/>
                <a:latin typeface="Aptos" panose="020B0004020202020204" pitchFamily="34" charset="0"/>
                <a:ea typeface="Aptos" panose="020B0004020202020204" pitchFamily="34" charset="0"/>
                <a:cs typeface="Times New Roman" panose="02020603050405020304" pitchFamily="18" charset="0"/>
              </a:rPr>
              <a:t>Homeschool, Public/Private School and Child Abuse Statistics</a:t>
            </a:r>
            <a:br>
              <a:rPr lang="en-US" sz="2500" dirty="0">
                <a:effectLst/>
                <a:latin typeface="Aptos" panose="020B0004020202020204" pitchFamily="34" charset="0"/>
                <a:ea typeface="Aptos" panose="020B0004020202020204" pitchFamily="34" charset="0"/>
                <a:cs typeface="Times New Roman" panose="02020603050405020304" pitchFamily="18" charset="0"/>
              </a:rPr>
            </a:br>
            <a:r>
              <a:rPr lang="en-US" sz="2500" b="1" dirty="0">
                <a:effectLst/>
                <a:latin typeface="Aptos" panose="020B0004020202020204" pitchFamily="34" charset="0"/>
                <a:ea typeface="Aptos" panose="020B0004020202020204" pitchFamily="34" charset="0"/>
                <a:cs typeface="Times New Roman" panose="02020603050405020304" pitchFamily="18" charset="0"/>
              </a:rPr>
              <a:t>Homeschool Abuse and Neglect Research: How Many Homeschooled Kids Are Abused?</a:t>
            </a:r>
            <a:endParaRPr lang="en-US" sz="25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500" dirty="0">
                <a:effectLst/>
                <a:latin typeface="Aptos" panose="020B0004020202020204" pitchFamily="34" charset="0"/>
                <a:ea typeface="Aptos" panose="020B0004020202020204" pitchFamily="34" charset="0"/>
                <a:cs typeface="Times New Roman" panose="02020603050405020304" pitchFamily="18" charset="0"/>
              </a:rPr>
              <a:t>Brian D. Ray, Ph.D.</a:t>
            </a:r>
            <a:br>
              <a:rPr lang="en-US" sz="2500" dirty="0">
                <a:effectLst/>
                <a:latin typeface="Aptos" panose="020B0004020202020204" pitchFamily="34" charset="0"/>
                <a:ea typeface="Aptos" panose="020B0004020202020204" pitchFamily="34" charset="0"/>
                <a:cs typeface="Times New Roman" panose="02020603050405020304" pitchFamily="18" charset="0"/>
              </a:rPr>
            </a:br>
            <a:r>
              <a:rPr lang="en-US" sz="2500" dirty="0">
                <a:effectLst/>
                <a:latin typeface="Aptos" panose="020B0004020202020204" pitchFamily="34" charset="0"/>
                <a:ea typeface="Aptos" panose="020B0004020202020204" pitchFamily="34" charset="0"/>
                <a:cs typeface="Times New Roman" panose="02020603050405020304" pitchFamily="18" charset="0"/>
              </a:rPr>
              <a:t>National Home Education Research Institute</a:t>
            </a:r>
            <a:br>
              <a:rPr lang="en-US" sz="2500" dirty="0">
                <a:effectLst/>
                <a:latin typeface="Aptos" panose="020B0004020202020204" pitchFamily="34" charset="0"/>
                <a:ea typeface="Aptos" panose="020B0004020202020204" pitchFamily="34" charset="0"/>
                <a:cs typeface="Times New Roman" panose="02020603050405020304" pitchFamily="18" charset="0"/>
              </a:rPr>
            </a:br>
            <a:r>
              <a:rPr lang="en-US" sz="2500" dirty="0">
                <a:effectLst/>
                <a:latin typeface="Aptos" panose="020B0004020202020204" pitchFamily="34" charset="0"/>
                <a:ea typeface="Aptos" panose="020B0004020202020204" pitchFamily="34" charset="0"/>
                <a:cs typeface="Times New Roman" panose="02020603050405020304" pitchFamily="18" charset="0"/>
              </a:rPr>
              <a:t>March 11, 2024 (first edition, March 18, 2022)</a:t>
            </a:r>
            <a:br>
              <a:rPr lang="en-US" sz="2500" dirty="0">
                <a:effectLst/>
                <a:latin typeface="Aptos" panose="020B0004020202020204" pitchFamily="34" charset="0"/>
                <a:ea typeface="Aptos" panose="020B0004020202020204" pitchFamily="34" charset="0"/>
                <a:cs typeface="Times New Roman" panose="02020603050405020304" pitchFamily="18" charset="0"/>
              </a:rPr>
            </a:br>
            <a:r>
              <a:rPr lang="en-US" sz="25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www.nheri.org/homeschool-abuse-and-neglect-research/?fbclid=IwY2xjawF-JxhleHRuA2FlbQIxMQABHR4PO-Gp4AI64KEUPKfvnPA6VwyBkDbvkBKyFjYhSDmz0OP2Uy5Zw2STOA_aem_3AkvdkWE7o8T4grEQg4KQA#:~:text=</a:t>
            </a:r>
            <a:endParaRPr lang="en-US" sz="25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2300" i="1" dirty="0">
                <a:effectLst/>
                <a:latin typeface="Aptos" panose="020B0004020202020204" pitchFamily="34" charset="0"/>
                <a:ea typeface="Aptos" panose="020B0004020202020204" pitchFamily="34" charset="0"/>
                <a:cs typeface="Times New Roman" panose="02020603050405020304" pitchFamily="18" charset="0"/>
              </a:rPr>
              <a:t>How many public/private schooled children are abused in school?  </a:t>
            </a:r>
            <a:r>
              <a:rPr lang="en-US" sz="2300" i="1" dirty="0">
                <a:latin typeface="Aptos" panose="020B0004020202020204" pitchFamily="34" charset="0"/>
                <a:ea typeface="Aptos" panose="020B0004020202020204" pitchFamily="34" charset="0"/>
                <a:cs typeface="Times New Roman" panose="02020603050405020304" pitchFamily="18" charset="0"/>
              </a:rPr>
              <a:t>15% or more, and that is just the adults toward the children. That doesn’t count peer-to-peer abuses.  More on this in another slide. </a:t>
            </a:r>
            <a:endParaRPr lang="en-US" sz="2300" i="1"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3244B67A-1513-B148-C061-DBE53310D377}"/>
              </a:ext>
            </a:extLst>
          </p:cNvPr>
          <p:cNvSpPr>
            <a:spLocks noGrp="1"/>
          </p:cNvSpPr>
          <p:nvPr>
            <p:ph type="sldNum" sz="quarter" idx="12"/>
          </p:nvPr>
        </p:nvSpPr>
        <p:spPr/>
        <p:txBody>
          <a:bodyPr/>
          <a:lstStyle/>
          <a:p>
            <a:fld id="{A49DFD55-3C28-40EF-9E31-A92D2E4017FF}" type="slidenum">
              <a:rPr lang="en-US" smtClean="0"/>
              <a:pPr/>
              <a:t>25</a:t>
            </a:fld>
            <a:endParaRPr lang="en-US" dirty="0"/>
          </a:p>
        </p:txBody>
      </p:sp>
    </p:spTree>
    <p:extLst>
      <p:ext uri="{BB962C8B-B14F-4D97-AF65-F5344CB8AC3E}">
        <p14:creationId xmlns:p14="http://schemas.microsoft.com/office/powerpoint/2010/main" val="3395736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12D2F-0F5A-89A6-E3DE-0D0701739227}"/>
              </a:ext>
            </a:extLst>
          </p:cNvPr>
          <p:cNvSpPr>
            <a:spLocks noGrp="1"/>
          </p:cNvSpPr>
          <p:nvPr>
            <p:ph type="title"/>
          </p:nvPr>
        </p:nvSpPr>
        <p:spPr>
          <a:xfrm>
            <a:off x="1322248" y="467360"/>
            <a:ext cx="7288282" cy="1322737"/>
          </a:xfrm>
        </p:spPr>
        <p:txBody>
          <a:bodyPr/>
          <a:lstStyle/>
          <a:p>
            <a:r>
              <a:rPr lang="en-US" dirty="0" err="1"/>
              <a:t>Crhe’s</a:t>
            </a:r>
            <a:r>
              <a:rPr lang="en-US" dirty="0"/>
              <a:t> claims of abuse don’t come close to the public schools – why aren’t they focused there?</a:t>
            </a:r>
          </a:p>
        </p:txBody>
      </p:sp>
      <p:sp>
        <p:nvSpPr>
          <p:cNvPr id="3" name="Content Placeholder 2">
            <a:extLst>
              <a:ext uri="{FF2B5EF4-FFF2-40B4-BE49-F238E27FC236}">
                <a16:creationId xmlns:a16="http://schemas.microsoft.com/office/drawing/2014/main" id="{FEA1B4CE-4452-DA90-35FB-65A4561D8846}"/>
              </a:ext>
            </a:extLst>
          </p:cNvPr>
          <p:cNvSpPr>
            <a:spLocks noGrp="1"/>
          </p:cNvSpPr>
          <p:nvPr>
            <p:ph sz="half" idx="2"/>
          </p:nvPr>
        </p:nvSpPr>
        <p:spPr>
          <a:xfrm>
            <a:off x="1322388" y="1910080"/>
            <a:ext cx="7288212" cy="4260049"/>
          </a:xfrm>
        </p:spPr>
        <p:txBody>
          <a:bodyPr>
            <a:normAutofit fontScale="92500" lnSpcReduction="20000"/>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CRHE short video on their claim that homeschool parents are abusing children. They have 600 cases nationwide that they have documented.</a:t>
            </a:r>
            <a:br>
              <a:rPr lang="en-US" sz="1800" dirty="0">
                <a:effectLst/>
                <a:latin typeface="Aptos" panose="020B0004020202020204" pitchFamily="34" charset="0"/>
                <a:ea typeface="Aptos" panose="020B0004020202020204" pitchFamily="34" charset="0"/>
                <a:cs typeface="Times New Roman" panose="02020603050405020304" pitchFamily="18" charset="0"/>
              </a:rPr>
            </a:br>
            <a:br>
              <a:rPr lang="en-US" sz="1800" dirty="0">
                <a:effectLst/>
                <a:latin typeface="Aptos" panose="020B0004020202020204" pitchFamily="34" charset="0"/>
                <a:ea typeface="Aptos" panose="020B0004020202020204" pitchFamily="34" charset="0"/>
                <a:cs typeface="Times New Roman" panose="02020603050405020304" pitchFamily="18" charset="0"/>
              </a:rPr>
            </a:br>
            <a:r>
              <a:rPr lang="en-US" sz="1800" b="0" dirty="0">
                <a:effectLst/>
                <a:latin typeface="Aptos" panose="020B0004020202020204" pitchFamily="34" charset="0"/>
                <a:ea typeface="Aptos" panose="020B0004020202020204" pitchFamily="34" charset="0"/>
                <a:cs typeface="Times New Roman" panose="02020603050405020304" pitchFamily="18" charset="0"/>
              </a:rPr>
              <a:t>For perspective – CRHE has been in existence for about 11 years. 600 alleged cases of homeschool abuse equals an average of 12 per state. Over the course of 11 years of tracking, that comes to one case per year, per state. While no good parent wants children to be abused, these statistics are actually very low, especially when compared to children attending public school. </a:t>
            </a:r>
            <a:r>
              <a:rPr lang="en-US" sz="1800" dirty="0">
                <a:effectLst/>
                <a:latin typeface="Aptos" panose="020B0004020202020204" pitchFamily="34" charset="0"/>
                <a:ea typeface="Aptos" panose="020B0004020202020204" pitchFamily="34" charset="0"/>
                <a:cs typeface="Times New Roman" panose="02020603050405020304" pitchFamily="18" charset="0"/>
              </a:rPr>
              <a:t>Homeschooling is THE safest place for a child to be. </a:t>
            </a:r>
            <a:br>
              <a:rPr lang="en-US" sz="1800" dirty="0">
                <a:effectLst/>
                <a:latin typeface="Aptos" panose="020B0004020202020204" pitchFamily="34" charset="0"/>
                <a:ea typeface="Aptos" panose="020B0004020202020204" pitchFamily="34" charset="0"/>
                <a:cs typeface="Times New Roman" panose="02020603050405020304" pitchFamily="18" charset="0"/>
              </a:rPr>
            </a:br>
            <a:br>
              <a:rPr lang="en-US" sz="1800" dirty="0">
                <a:effectLst/>
                <a:latin typeface="Aptos" panose="020B0004020202020204" pitchFamily="34" charset="0"/>
                <a:ea typeface="Aptos" panose="020B0004020202020204" pitchFamily="34" charset="0"/>
                <a:cs typeface="Times New Roman" panose="02020603050405020304" pitchFamily="18" charset="0"/>
              </a:rPr>
            </a:br>
            <a:r>
              <a:rPr lang="en-US" sz="1800" dirty="0">
                <a:effectLst/>
                <a:latin typeface="Aptos" panose="020B0004020202020204" pitchFamily="34" charset="0"/>
                <a:ea typeface="Aptos" panose="020B0004020202020204" pitchFamily="34" charset="0"/>
                <a:cs typeface="Times New Roman" panose="02020603050405020304" pitchFamily="18" charset="0"/>
              </a:rPr>
              <a:t>Public school has a known abuse rate of at least 15% per year, for all children IN the school, abused by the adults in the school across grades K-12. Abuse is both sexual and physical. That does not even count peer-to-peer bullying, suicides, abuses.</a:t>
            </a:r>
            <a:br>
              <a:rPr lang="en-US" sz="1800" dirty="0">
                <a:effectLst/>
                <a:latin typeface="Aptos" panose="020B0004020202020204" pitchFamily="34" charset="0"/>
                <a:ea typeface="Aptos" panose="020B0004020202020204" pitchFamily="34" charset="0"/>
                <a:cs typeface="Times New Roman" panose="02020603050405020304" pitchFamily="18" charset="0"/>
              </a:rPr>
            </a:br>
            <a:r>
              <a:rPr lang="en-US" sz="1800" dirty="0">
                <a:effectLst/>
                <a:latin typeface="Aptos" panose="020B0004020202020204" pitchFamily="34" charset="0"/>
                <a:ea typeface="Aptos" panose="020B0004020202020204" pitchFamily="34" charset="0"/>
                <a:cs typeface="Times New Roman" panose="02020603050405020304" pitchFamily="18" charset="0"/>
              </a:rPr>
              <a:t>The schools are filled with “mandated reporters”, so how has it helped keep kids safe? It hasn’t. It is a failure.</a:t>
            </a:r>
            <a:br>
              <a:rPr lang="en-US" sz="1800" dirty="0">
                <a:effectLst/>
                <a:latin typeface="Aptos" panose="020B0004020202020204" pitchFamily="34" charset="0"/>
                <a:ea typeface="Aptos" panose="020B0004020202020204" pitchFamily="34" charset="0"/>
                <a:cs typeface="Times New Roman" panose="02020603050405020304" pitchFamily="18" charset="0"/>
              </a:rPr>
            </a:br>
            <a:r>
              <a:rPr lang="en-US" sz="1800" b="1"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https://www.youtube.com/watch?v=jFRIjPgARIE</a:t>
            </a:r>
            <a:endParaRPr lang="en-US" dirty="0"/>
          </a:p>
        </p:txBody>
      </p:sp>
      <p:sp>
        <p:nvSpPr>
          <p:cNvPr id="4" name="Slide Number Placeholder 3">
            <a:extLst>
              <a:ext uri="{FF2B5EF4-FFF2-40B4-BE49-F238E27FC236}">
                <a16:creationId xmlns:a16="http://schemas.microsoft.com/office/drawing/2014/main" id="{71F51C86-07F8-86B8-E0A4-2E4BA7FDE082}"/>
              </a:ext>
            </a:extLst>
          </p:cNvPr>
          <p:cNvSpPr>
            <a:spLocks noGrp="1"/>
          </p:cNvSpPr>
          <p:nvPr>
            <p:ph type="sldNum" sz="quarter" idx="12"/>
          </p:nvPr>
        </p:nvSpPr>
        <p:spPr/>
        <p:txBody>
          <a:bodyPr/>
          <a:lstStyle/>
          <a:p>
            <a:fld id="{A49DFD55-3C28-40EF-9E31-A92D2E4017FF}" type="slidenum">
              <a:rPr lang="en-US" smtClean="0"/>
              <a:pPr/>
              <a:t>26</a:t>
            </a:fld>
            <a:endParaRPr lang="en-US" dirty="0"/>
          </a:p>
        </p:txBody>
      </p:sp>
    </p:spTree>
    <p:extLst>
      <p:ext uri="{BB962C8B-B14F-4D97-AF65-F5344CB8AC3E}">
        <p14:creationId xmlns:p14="http://schemas.microsoft.com/office/powerpoint/2010/main" val="927119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9632B-3281-EEB4-1AAA-1F2C421C0320}"/>
              </a:ext>
            </a:extLst>
          </p:cNvPr>
          <p:cNvSpPr>
            <a:spLocks noGrp="1"/>
          </p:cNvSpPr>
          <p:nvPr>
            <p:ph type="title"/>
          </p:nvPr>
        </p:nvSpPr>
        <p:spPr>
          <a:xfrm>
            <a:off x="1322318" y="268361"/>
            <a:ext cx="7288282" cy="991480"/>
          </a:xfrm>
        </p:spPr>
        <p:txBody>
          <a:bodyPr/>
          <a:lstStyle/>
          <a:p>
            <a:r>
              <a:rPr lang="en-US" sz="2800" dirty="0">
                <a:effectLst/>
                <a:latin typeface="Arial" panose="020B0604020202020204" pitchFamily="34" charset="0"/>
                <a:ea typeface="Aptos" panose="020B0004020202020204" pitchFamily="34" charset="0"/>
                <a:cs typeface="Arial" panose="020B0604020202020204" pitchFamily="34" charset="0"/>
              </a:rPr>
              <a:t>CRHE and UNICEF</a:t>
            </a:r>
            <a:endParaRPr lang="en-US" dirty="0"/>
          </a:p>
        </p:txBody>
      </p:sp>
      <p:sp>
        <p:nvSpPr>
          <p:cNvPr id="3" name="Content Placeholder 2">
            <a:extLst>
              <a:ext uri="{FF2B5EF4-FFF2-40B4-BE49-F238E27FC236}">
                <a16:creationId xmlns:a16="http://schemas.microsoft.com/office/drawing/2014/main" id="{5519AE13-4989-4FFE-B800-0E028FC9EC36}"/>
              </a:ext>
            </a:extLst>
          </p:cNvPr>
          <p:cNvSpPr>
            <a:spLocks noGrp="1"/>
          </p:cNvSpPr>
          <p:nvPr>
            <p:ph sz="half" idx="2"/>
          </p:nvPr>
        </p:nvSpPr>
        <p:spPr>
          <a:xfrm>
            <a:off x="762000" y="1564198"/>
            <a:ext cx="9398000" cy="4704522"/>
          </a:xfrm>
        </p:spPr>
        <p:txBody>
          <a:bodyPr>
            <a:normAutofit fontScale="25000" lnSpcReduction="20000"/>
          </a:bodyPr>
          <a:lstStyle/>
          <a:p>
            <a:br>
              <a:rPr lang="en-US" sz="4800" b="0" dirty="0">
                <a:effectLst/>
                <a:latin typeface="Arial" panose="020B0604020202020204" pitchFamily="34" charset="0"/>
                <a:ea typeface="Aptos" panose="020B0004020202020204" pitchFamily="34" charset="0"/>
                <a:cs typeface="Arial" panose="020B0604020202020204" pitchFamily="34" charset="0"/>
              </a:rPr>
            </a:br>
            <a:r>
              <a:rPr lang="en-US" sz="4800" b="0" dirty="0">
                <a:effectLst/>
                <a:latin typeface="Arial" panose="020B0604020202020204" pitchFamily="34" charset="0"/>
                <a:ea typeface="Aptos" panose="020B0004020202020204" pitchFamily="34" charset="0"/>
                <a:cs typeface="Arial" panose="020B0604020202020204" pitchFamily="34" charset="0"/>
              </a:rPr>
              <a:t>Yes, there is a connection between CRHE (Coalition for Responsible Home Education) and UNICEF in terms of their shared focus on children's rights, welfare, and education, though they operate in different spheres and have distinct missions. </a:t>
            </a:r>
          </a:p>
          <a:p>
            <a:r>
              <a:rPr lang="en-US" sz="4800" b="0" dirty="0">
                <a:effectLst/>
                <a:latin typeface="Arial" panose="020B0604020202020204" pitchFamily="34" charset="0"/>
                <a:ea typeface="Aptos" panose="020B0004020202020204" pitchFamily="34" charset="0"/>
                <a:cs typeface="Arial" panose="020B0604020202020204" pitchFamily="34" charset="0"/>
              </a:rPr>
              <a:t>CRHE's Mission: The Coalition for Responsible Home Education (CRHE) advocates for the well-being of children in homeschooling environments, pushing for greater oversight and accountability to ensure that homeschooled children receive a quality education and are protected from potential abuse or neglect. CRHE focuses on the U.S., addressing gaps in homeschooling laws and advocating for reforms that prioritize children's rights. UNICEF's Role: UNICEF (United Nations International Children's Emergency Fund) works globally to promote and protect the rights of all children, ensuring they have access to education, healthcare, protection from violence, and other fundamental rights outlined in the Convention on the Rights of the Child (CRC). Education is one of UNICEF's key areas of focus, with the goal of providing every child, regardless of their circumstances, access to a quality education. </a:t>
            </a:r>
          </a:p>
          <a:p>
            <a:r>
              <a:rPr lang="en-US" sz="4800" b="0" dirty="0">
                <a:effectLst/>
                <a:latin typeface="Arial" panose="020B0604020202020204" pitchFamily="34" charset="0"/>
                <a:ea typeface="Aptos" panose="020B0004020202020204" pitchFamily="34" charset="0"/>
                <a:cs typeface="Arial" panose="020B0604020202020204" pitchFamily="34" charset="0"/>
              </a:rPr>
              <a:t>Common Ground: Both CRHE and UNICEF align on a few core principles, even though they work on different levels (national vs. global): Children’s Rights: Both organizations advocate for the rights of children to have a safe environment, access to education, and protection from harm. Education Quality: CRHE focuses on ensuring that homeschooling provides adequate education, while UNICEF campaigns globally to guarantee that all children, including those in underserved or vulnerable communities, receive an education. Child Protection: CRHE raises concerns about how lax homeschooling regulations can sometimes lead to environments where children are vulnerable to abuse or neglect. UNICEF, on a global scale, works to protect children from violence and exploitation in all forms. While there is no direct partnership or collaboration (as of now) between CRHE and UNICEF, both are part of a broader movement to ensure children’s rights, welfare, and access to quality education. CRHE's work on homeschooling within the U.S. may resonate with UNICEF’s global efforts to protect and educate children.</a:t>
            </a:r>
            <a:br>
              <a:rPr lang="en-US" sz="4800" b="0" dirty="0">
                <a:effectLst/>
                <a:latin typeface="Arial" panose="020B0604020202020204" pitchFamily="34" charset="0"/>
                <a:ea typeface="Aptos" panose="020B0004020202020204" pitchFamily="34" charset="0"/>
                <a:cs typeface="Arial" panose="020B0604020202020204" pitchFamily="34" charset="0"/>
              </a:rPr>
            </a:br>
            <a:br>
              <a:rPr lang="en-US" sz="4800" b="0" dirty="0">
                <a:effectLst/>
                <a:latin typeface="Arial" panose="020B0604020202020204" pitchFamily="34" charset="0"/>
                <a:ea typeface="Aptos" panose="020B0004020202020204" pitchFamily="34" charset="0"/>
                <a:cs typeface="Arial" panose="020B0604020202020204" pitchFamily="34" charset="0"/>
              </a:rPr>
            </a:br>
            <a:br>
              <a:rPr lang="en-US" sz="4800" b="0" dirty="0">
                <a:effectLst/>
                <a:latin typeface="Arial" panose="020B0604020202020204" pitchFamily="34" charset="0"/>
                <a:ea typeface="Aptos" panose="020B0004020202020204" pitchFamily="34" charset="0"/>
                <a:cs typeface="Arial" panose="020B0604020202020204" pitchFamily="34" charset="0"/>
              </a:rPr>
            </a:br>
            <a:r>
              <a:rPr lang="en-US" sz="4800" b="0" dirty="0">
                <a:effectLst/>
                <a:latin typeface="Arial" panose="020B0604020202020204" pitchFamily="34" charset="0"/>
                <a:ea typeface="Aptos" panose="020B0004020202020204" pitchFamily="34" charset="0"/>
                <a:cs typeface="Arial" panose="020B0604020202020204" pitchFamily="34" charset="0"/>
              </a:rPr>
              <a:t>Some would say – and do – that CRHE isn’t really concerned about child </a:t>
            </a:r>
            <a:r>
              <a:rPr lang="en-US" sz="4800" b="0" dirty="0" err="1">
                <a:effectLst/>
                <a:latin typeface="Arial" panose="020B0604020202020204" pitchFamily="34" charset="0"/>
                <a:ea typeface="Aptos" panose="020B0004020202020204" pitchFamily="34" charset="0"/>
                <a:cs typeface="Arial" panose="020B0604020202020204" pitchFamily="34" charset="0"/>
              </a:rPr>
              <a:t>safey</a:t>
            </a:r>
            <a:r>
              <a:rPr lang="en-US" sz="4800" b="0" dirty="0">
                <a:effectLst/>
                <a:latin typeface="Arial" panose="020B0604020202020204" pitchFamily="34" charset="0"/>
                <a:ea typeface="Aptos" panose="020B0004020202020204" pitchFamily="34" charset="0"/>
                <a:cs typeface="Arial" panose="020B0604020202020204" pitchFamily="34" charset="0"/>
              </a:rPr>
              <a:t> because the data is clear that public school is not safe. CRHE appears to be focused on promoting their own political and global ideology and gaining CONTROL over the home educator families in the country.  Homeschoolers are not graduating with a functional illiteracy rate of 40%, and many of them are now homeschooling 2</a:t>
            </a:r>
            <a:r>
              <a:rPr lang="en-US" sz="4800" b="0" baseline="30000" dirty="0">
                <a:effectLst/>
                <a:latin typeface="Arial" panose="020B0604020202020204" pitchFamily="34" charset="0"/>
                <a:ea typeface="Aptos" panose="020B0004020202020204" pitchFamily="34" charset="0"/>
                <a:cs typeface="Arial" panose="020B0604020202020204" pitchFamily="34" charset="0"/>
              </a:rPr>
              <a:t>nd</a:t>
            </a:r>
            <a:r>
              <a:rPr lang="en-US" sz="4800" b="0" dirty="0">
                <a:effectLst/>
                <a:latin typeface="Arial" panose="020B0604020202020204" pitchFamily="34" charset="0"/>
                <a:ea typeface="Aptos" panose="020B0004020202020204" pitchFamily="34" charset="0"/>
                <a:cs typeface="Arial" panose="020B0604020202020204" pitchFamily="34" charset="0"/>
              </a:rPr>
              <a:t> and even 3</a:t>
            </a:r>
            <a:r>
              <a:rPr lang="en-US" sz="4800" b="0" baseline="30000" dirty="0">
                <a:effectLst/>
                <a:latin typeface="Arial" panose="020B0604020202020204" pitchFamily="34" charset="0"/>
                <a:ea typeface="Aptos" panose="020B0004020202020204" pitchFamily="34" charset="0"/>
                <a:cs typeface="Arial" panose="020B0604020202020204" pitchFamily="34" charset="0"/>
              </a:rPr>
              <a:t>rd</a:t>
            </a:r>
            <a:r>
              <a:rPr lang="en-US" sz="4800" b="0" dirty="0">
                <a:effectLst/>
                <a:latin typeface="Arial" panose="020B0604020202020204" pitchFamily="34" charset="0"/>
                <a:ea typeface="Aptos" panose="020B0004020202020204" pitchFamily="34" charset="0"/>
                <a:cs typeface="Arial" panose="020B0604020202020204" pitchFamily="34" charset="0"/>
              </a:rPr>
              <a:t> generations of children.  It’s a huge success.  </a:t>
            </a:r>
            <a:br>
              <a:rPr lang="en-US" sz="4400" b="0" dirty="0">
                <a:effectLst/>
                <a:latin typeface="Arial" panose="020B0604020202020204" pitchFamily="34" charset="0"/>
                <a:ea typeface="Aptos" panose="020B0004020202020204" pitchFamily="34" charset="0"/>
                <a:cs typeface="Arial" panose="020B0604020202020204" pitchFamily="34" charset="0"/>
              </a:rPr>
            </a:br>
            <a:br>
              <a:rPr lang="en-US" sz="4400" dirty="0">
                <a:effectLst/>
                <a:latin typeface="Arial" panose="020B0604020202020204" pitchFamily="34" charset="0"/>
                <a:ea typeface="Aptos" panose="020B0004020202020204" pitchFamily="34" charset="0"/>
                <a:cs typeface="Arial" panose="020B0604020202020204" pitchFamily="34" charset="0"/>
              </a:rPr>
            </a:br>
            <a:br>
              <a:rPr lang="en-US" sz="4400" dirty="0">
                <a:effectLst/>
                <a:latin typeface="Arial" panose="020B0604020202020204" pitchFamily="34" charset="0"/>
                <a:ea typeface="Aptos" panose="020B0004020202020204" pitchFamily="34" charset="0"/>
                <a:cs typeface="Arial" panose="020B0604020202020204" pitchFamily="34" charset="0"/>
              </a:rPr>
            </a:br>
            <a:br>
              <a:rPr lang="en-US" sz="4400" dirty="0">
                <a:effectLst/>
                <a:latin typeface="Arial" panose="020B0604020202020204" pitchFamily="34" charset="0"/>
                <a:ea typeface="Aptos" panose="020B0004020202020204" pitchFamily="34" charset="0"/>
                <a:cs typeface="Arial" panose="020B0604020202020204" pitchFamily="34" charset="0"/>
              </a:rPr>
            </a:br>
            <a:br>
              <a:rPr lang="en-US" sz="4400" dirty="0">
                <a:effectLst/>
                <a:latin typeface="Arial" panose="020B0604020202020204" pitchFamily="34" charset="0"/>
                <a:ea typeface="Aptos" panose="020B0004020202020204" pitchFamily="34" charset="0"/>
                <a:cs typeface="Arial" panose="020B0604020202020204" pitchFamily="34" charset="0"/>
              </a:rPr>
            </a:br>
            <a:br>
              <a:rPr lang="en-US" sz="4400" dirty="0">
                <a:effectLst/>
                <a:latin typeface="Arial" panose="020B0604020202020204" pitchFamily="34" charset="0"/>
                <a:ea typeface="Aptos" panose="020B0004020202020204" pitchFamily="34" charset="0"/>
                <a:cs typeface="Arial" panose="020B0604020202020204" pitchFamily="34" charset="0"/>
              </a:rPr>
            </a:br>
            <a:endParaRPr lang="en-US" sz="4400" dirty="0">
              <a:effectLst/>
              <a:latin typeface="Arial" panose="020B06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8FB9F7D9-0AE6-F33E-598C-882774079956}"/>
              </a:ext>
            </a:extLst>
          </p:cNvPr>
          <p:cNvSpPr>
            <a:spLocks noGrp="1"/>
          </p:cNvSpPr>
          <p:nvPr>
            <p:ph type="sldNum" sz="quarter" idx="12"/>
          </p:nvPr>
        </p:nvSpPr>
        <p:spPr/>
        <p:txBody>
          <a:bodyPr/>
          <a:lstStyle/>
          <a:p>
            <a:fld id="{A49DFD55-3C28-40EF-9E31-A92D2E4017FF}" type="slidenum">
              <a:rPr lang="en-US" smtClean="0"/>
              <a:pPr/>
              <a:t>27</a:t>
            </a:fld>
            <a:endParaRPr lang="en-US" dirty="0"/>
          </a:p>
        </p:txBody>
      </p:sp>
    </p:spTree>
    <p:extLst>
      <p:ext uri="{BB962C8B-B14F-4D97-AF65-F5344CB8AC3E}">
        <p14:creationId xmlns:p14="http://schemas.microsoft.com/office/powerpoint/2010/main" val="934998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B8296-2DB6-9BC4-D232-7E24D9053AC5}"/>
              </a:ext>
            </a:extLst>
          </p:cNvPr>
          <p:cNvSpPr>
            <a:spLocks noGrp="1"/>
          </p:cNvSpPr>
          <p:nvPr>
            <p:ph type="title"/>
          </p:nvPr>
        </p:nvSpPr>
        <p:spPr>
          <a:xfrm>
            <a:off x="1322318" y="268361"/>
            <a:ext cx="7288282" cy="493640"/>
          </a:xfrm>
        </p:spPr>
        <p:txBody>
          <a:bodyPr>
            <a:normAutofit fontScale="90000"/>
          </a:bodyPr>
          <a:lstStyle/>
          <a:p>
            <a:r>
              <a:rPr lang="en-US" dirty="0"/>
              <a:t>CRHE and National children’s Alliance</a:t>
            </a:r>
          </a:p>
        </p:txBody>
      </p:sp>
      <p:sp>
        <p:nvSpPr>
          <p:cNvPr id="3" name="Content Placeholder 2">
            <a:extLst>
              <a:ext uri="{FF2B5EF4-FFF2-40B4-BE49-F238E27FC236}">
                <a16:creationId xmlns:a16="http://schemas.microsoft.com/office/drawing/2014/main" id="{34225B6A-4837-AB6F-C98D-CFCE35B27BAD}"/>
              </a:ext>
            </a:extLst>
          </p:cNvPr>
          <p:cNvSpPr>
            <a:spLocks noGrp="1"/>
          </p:cNvSpPr>
          <p:nvPr>
            <p:ph sz="half" idx="2"/>
          </p:nvPr>
        </p:nvSpPr>
        <p:spPr>
          <a:xfrm>
            <a:off x="1322388" y="1066800"/>
            <a:ext cx="7288212" cy="5103329"/>
          </a:xfrm>
        </p:spPr>
        <p:txBody>
          <a:bodyPr>
            <a:normAutofit fontScale="77500" lnSpcReduction="20000"/>
          </a:bodyPr>
          <a:lstStyle/>
          <a:p>
            <a:pPr marL="0" marR="0">
              <a:lnSpc>
                <a:spcPct val="107000"/>
              </a:lnSpc>
              <a:spcBef>
                <a:spcPts val="0"/>
              </a:spcBef>
              <a:spcAft>
                <a:spcPts val="80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Is there  a tie between CRHE and "National Children's Alliance" NCA is on </a:t>
            </a:r>
            <a:r>
              <a:rPr lang="en-US" sz="1800" dirty="0" err="1">
                <a:effectLst/>
                <a:latin typeface="Aptos" panose="020B0004020202020204" pitchFamily="34" charset="0"/>
                <a:ea typeface="Aptos" panose="020B0004020202020204" pitchFamily="34" charset="0"/>
                <a:cs typeface="Times New Roman" panose="02020603050405020304" pitchFamily="18" charset="0"/>
              </a:rPr>
              <a:t>littlesis</a:t>
            </a:r>
            <a:r>
              <a:rPr lang="en-US" sz="1800" dirty="0">
                <a:effectLst/>
                <a:latin typeface="Aptos" panose="020B0004020202020204" pitchFamily="34" charset="0"/>
                <a:ea typeface="Aptos" panose="020B0004020202020204" pitchFamily="34" charset="0"/>
                <a:cs typeface="Times New Roman" panose="02020603050405020304" pitchFamily="18" charset="0"/>
              </a:rPr>
              <a:t> and is connected to education reformers?  So, that is very strong evidence that they are driving an agenda for control beyond their claim of concern for “safety”.</a:t>
            </a:r>
          </a:p>
          <a:p>
            <a:pPr marL="0" marR="0">
              <a:lnSpc>
                <a:spcPct val="107000"/>
              </a:lnSpc>
              <a:spcBef>
                <a:spcPts val="0"/>
              </a:spcBef>
              <a:spcAft>
                <a:spcPts val="800"/>
              </a:spcAft>
            </a:pPr>
            <a:r>
              <a:rPr lang="en-US" sz="1800" b="1"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https://littlesis.org/org/268335-National_Children'S_Alliance</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b="1"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littlesis.org</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Joint article between NCA and CRHE </a:t>
            </a:r>
            <a:r>
              <a:rPr lang="en-US" sz="1800" b="1"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https://www.usatoday.com/story/opinion/2024/04/04/homeschooling-child-abuse-reporting-laws/73178861007/</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CRHE has highlighted issues where homeschooling can sometimes be used to isolate or abuse children due to minimal regulations in some states. Where is the proof of this theory?  It doesn’t exist. Some states have significant homeschool regulations and it has not guaranteed any minimizing of abuse. Those statistics are in favor of home education being the safest education modality and place for a child.</a:t>
            </a:r>
            <a:br>
              <a:rPr lang="en-US" sz="1800" dirty="0">
                <a:effectLst/>
                <a:latin typeface="Aptos" panose="020B0004020202020204" pitchFamily="34" charset="0"/>
                <a:ea typeface="Aptos" panose="020B0004020202020204" pitchFamily="34" charset="0"/>
                <a:cs typeface="Times New Roman" panose="02020603050405020304" pitchFamily="18" charset="0"/>
              </a:rPr>
            </a:br>
            <a:r>
              <a:rPr lang="en-US" sz="1800" dirty="0">
                <a:effectLst/>
                <a:latin typeface="Aptos" panose="020B0004020202020204" pitchFamily="34" charset="0"/>
                <a:ea typeface="Aptos" panose="020B0004020202020204" pitchFamily="34" charset="0"/>
                <a:cs typeface="Times New Roman" panose="02020603050405020304" pitchFamily="18" charset="0"/>
              </a:rPr>
              <a:t>Public school abuse is at a record high level DESPITE the hundreds of laws on the books for schools as well as child protective services. Laws do not assure that actions do not happen. In many cases it simply gives more power and control over those that have chosen freedom from a broken system.</a:t>
            </a:r>
            <a:br>
              <a:rPr lang="en-US" sz="1800" dirty="0">
                <a:effectLst/>
                <a:latin typeface="Aptos" panose="020B0004020202020204" pitchFamily="34" charset="0"/>
                <a:ea typeface="Aptos" panose="020B0004020202020204" pitchFamily="34" charset="0"/>
                <a:cs typeface="Times New Roman" panose="02020603050405020304" pitchFamily="18" charset="0"/>
              </a:rPr>
            </a:br>
            <a:br>
              <a:rPr lang="en-US" sz="1800" dirty="0">
                <a:effectLst/>
                <a:latin typeface="Aptos" panose="020B0004020202020204" pitchFamily="34" charset="0"/>
                <a:ea typeface="Aptos" panose="020B0004020202020204" pitchFamily="34" charset="0"/>
                <a:cs typeface="Times New Roman" panose="02020603050405020304" pitchFamily="18" charset="0"/>
              </a:rPr>
            </a:b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p:txBody>
      </p:sp>
      <p:sp>
        <p:nvSpPr>
          <p:cNvPr id="4" name="Slide Number Placeholder 3">
            <a:extLst>
              <a:ext uri="{FF2B5EF4-FFF2-40B4-BE49-F238E27FC236}">
                <a16:creationId xmlns:a16="http://schemas.microsoft.com/office/drawing/2014/main" id="{D504DA65-28C5-CA0B-6A3B-0D385CE86F8B}"/>
              </a:ext>
            </a:extLst>
          </p:cNvPr>
          <p:cNvSpPr>
            <a:spLocks noGrp="1"/>
          </p:cNvSpPr>
          <p:nvPr>
            <p:ph type="sldNum" sz="quarter" idx="12"/>
          </p:nvPr>
        </p:nvSpPr>
        <p:spPr/>
        <p:txBody>
          <a:bodyPr/>
          <a:lstStyle/>
          <a:p>
            <a:fld id="{A49DFD55-3C28-40EF-9E31-A92D2E4017FF}" type="slidenum">
              <a:rPr lang="en-US" smtClean="0"/>
              <a:pPr/>
              <a:t>28</a:t>
            </a:fld>
            <a:endParaRPr lang="en-US" dirty="0"/>
          </a:p>
        </p:txBody>
      </p:sp>
    </p:spTree>
    <p:extLst>
      <p:ext uri="{BB962C8B-B14F-4D97-AF65-F5344CB8AC3E}">
        <p14:creationId xmlns:p14="http://schemas.microsoft.com/office/powerpoint/2010/main" val="2711835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AE249-A0A0-21C0-1144-2E2E1925C7E4}"/>
              </a:ext>
            </a:extLst>
          </p:cNvPr>
          <p:cNvSpPr>
            <a:spLocks noGrp="1"/>
          </p:cNvSpPr>
          <p:nvPr>
            <p:ph type="title"/>
          </p:nvPr>
        </p:nvSpPr>
        <p:spPr/>
        <p:txBody>
          <a:bodyPr/>
          <a:lstStyle/>
          <a:p>
            <a:r>
              <a:rPr lang="en-US" dirty="0"/>
              <a:t>Intentional controls tightening in public school models</a:t>
            </a:r>
          </a:p>
        </p:txBody>
      </p:sp>
      <p:sp>
        <p:nvSpPr>
          <p:cNvPr id="3" name="Content Placeholder 2">
            <a:extLst>
              <a:ext uri="{FF2B5EF4-FFF2-40B4-BE49-F238E27FC236}">
                <a16:creationId xmlns:a16="http://schemas.microsoft.com/office/drawing/2014/main" id="{E7C29402-A7F0-3C6F-0C96-04ED838A431F}"/>
              </a:ext>
            </a:extLst>
          </p:cNvPr>
          <p:cNvSpPr>
            <a:spLocks noGrp="1"/>
          </p:cNvSpPr>
          <p:nvPr>
            <p:ph sz="half" idx="2"/>
          </p:nvPr>
        </p:nvSpPr>
        <p:spPr/>
        <p:txBody>
          <a:bodyPr>
            <a:normAutofit fontScale="85000" lnSpcReduction="20000"/>
          </a:bodyPr>
          <a:lstStyle/>
          <a:p>
            <a:pPr marL="0" marR="0">
              <a:lnSpc>
                <a:spcPct val="107000"/>
              </a:lnSpc>
              <a:spcBef>
                <a:spcPts val="0"/>
              </a:spcBef>
              <a:spcAft>
                <a:spcPts val="80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Lynne Taylor revealed page 17 of ESSA killed choice of education "all education must be aligned to the same post-secondary readiness standards as laid out in the workforce innovation and opportunity act". That means participants must use what they "approve".  </a:t>
            </a:r>
            <a:r>
              <a:rPr lang="en-US" sz="1800" b="1"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https://youtube.com/playlist?list=PLypX99w359c5qugmnVAIRKPJ8JT8WQDkQ&amp;si=wc_EroBUMWvgKZ4m</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Karen spunky Braun was a homeschooler in Michigan &amp; she has left a record of  great information. </a:t>
            </a:r>
          </a:p>
          <a:p>
            <a:pPr marL="0" marR="0">
              <a:lnSpc>
                <a:spcPct val="107000"/>
              </a:lnSpc>
              <a:spcBef>
                <a:spcPts val="0"/>
              </a:spcBef>
              <a:spcAft>
                <a:spcPts val="800"/>
              </a:spcAft>
            </a:pPr>
            <a:r>
              <a:rPr lang="en-US" sz="1800" b="1"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https://stopcommoncoreinmichigan.com/2017/05/state-set-sights-homeschoolers/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b="1"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https://stopcommoncoreinmichigan.com/2017/03/open-letter-lawmakers-education-savings-accounts/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b="1"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Homeschoolers Revolt Against Republican School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02CA1785-977E-1DD6-780C-2DF8585565CA}"/>
              </a:ext>
            </a:extLst>
          </p:cNvPr>
          <p:cNvSpPr>
            <a:spLocks noGrp="1"/>
          </p:cNvSpPr>
          <p:nvPr>
            <p:ph type="sldNum" sz="quarter" idx="12"/>
          </p:nvPr>
        </p:nvSpPr>
        <p:spPr/>
        <p:txBody>
          <a:bodyPr/>
          <a:lstStyle/>
          <a:p>
            <a:fld id="{A49DFD55-3C28-40EF-9E31-A92D2E4017FF}" type="slidenum">
              <a:rPr lang="en-US" smtClean="0"/>
              <a:pPr/>
              <a:t>29</a:t>
            </a:fld>
            <a:endParaRPr lang="en-US" dirty="0"/>
          </a:p>
        </p:txBody>
      </p:sp>
    </p:spTree>
    <p:extLst>
      <p:ext uri="{BB962C8B-B14F-4D97-AF65-F5344CB8AC3E}">
        <p14:creationId xmlns:p14="http://schemas.microsoft.com/office/powerpoint/2010/main" val="2933858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1333500" y="1020445"/>
            <a:ext cx="2895600" cy="1325563"/>
          </a:xfrm>
        </p:spPr>
        <p:txBody>
          <a:bodyPr/>
          <a:lstStyle/>
          <a:p>
            <a:r>
              <a:rPr lang="en-US" dirty="0"/>
              <a:t>AGENDA</a:t>
            </a:r>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1333500" y="2674013"/>
            <a:ext cx="2895600" cy="3269589"/>
          </a:xfrm>
        </p:spPr>
        <p:txBody>
          <a:bodyPr>
            <a:normAutofit/>
          </a:bodyPr>
          <a:lstStyle/>
          <a:p>
            <a:r>
              <a:rPr lang="en-US" dirty="0"/>
              <a:t>The United Nations</a:t>
            </a:r>
          </a:p>
          <a:p>
            <a:r>
              <a:rPr lang="en-US" dirty="0"/>
              <a:t>UNESCO, UNCRC, UNICEF</a:t>
            </a:r>
          </a:p>
          <a:p>
            <a:r>
              <a:rPr lang="en-US" dirty="0"/>
              <a:t>CRHE</a:t>
            </a:r>
          </a:p>
          <a:p>
            <a:r>
              <a:rPr lang="en-US" dirty="0"/>
              <a:t>School Choice</a:t>
            </a:r>
          </a:p>
          <a:p>
            <a:r>
              <a:rPr lang="en-US" dirty="0"/>
              <a:t>Current Events</a:t>
            </a:r>
          </a:p>
          <a:p>
            <a:r>
              <a:rPr lang="en-US" dirty="0"/>
              <a:t>What Can You Do?</a:t>
            </a:r>
          </a:p>
        </p:txBody>
      </p:sp>
      <p:sp>
        <p:nvSpPr>
          <p:cNvPr id="5" name="Slide Number Placeholder 5">
            <a:extLst>
              <a:ext uri="{FF2B5EF4-FFF2-40B4-BE49-F238E27FC236}">
                <a16:creationId xmlns:a16="http://schemas.microsoft.com/office/drawing/2014/main" id="{B02A8827-B1A1-2D2F-D6DD-E886B886C43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3</a:t>
            </a:fld>
            <a:endParaRPr lang="en-US" dirty="0"/>
          </a:p>
        </p:txBody>
      </p:sp>
    </p:spTree>
    <p:extLst>
      <p:ext uri="{BB962C8B-B14F-4D97-AF65-F5344CB8AC3E}">
        <p14:creationId xmlns:p14="http://schemas.microsoft.com/office/powerpoint/2010/main" val="1713219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A3937-91F5-80E0-3A9C-ED49126FD7A3}"/>
              </a:ext>
            </a:extLst>
          </p:cNvPr>
          <p:cNvSpPr>
            <a:spLocks noGrp="1"/>
          </p:cNvSpPr>
          <p:nvPr>
            <p:ph type="title"/>
          </p:nvPr>
        </p:nvSpPr>
        <p:spPr/>
        <p:txBody>
          <a:bodyPr/>
          <a:lstStyle/>
          <a:p>
            <a:r>
              <a:rPr lang="en-US" dirty="0"/>
              <a:t>WHAT IS THE CONDITION OF EDUCATION IN </a:t>
            </a:r>
            <a:r>
              <a:rPr lang="en-US" i="1" dirty="0"/>
              <a:t>YOUR</a:t>
            </a:r>
            <a:r>
              <a:rPr lang="en-US" dirty="0"/>
              <a:t> STATE?  </a:t>
            </a:r>
          </a:p>
        </p:txBody>
      </p:sp>
      <p:sp>
        <p:nvSpPr>
          <p:cNvPr id="3" name="Content Placeholder 2">
            <a:extLst>
              <a:ext uri="{FF2B5EF4-FFF2-40B4-BE49-F238E27FC236}">
                <a16:creationId xmlns:a16="http://schemas.microsoft.com/office/drawing/2014/main" id="{4EEF3475-FFB5-9C15-8245-E0AED7A73E47}"/>
              </a:ext>
            </a:extLst>
          </p:cNvPr>
          <p:cNvSpPr>
            <a:spLocks noGrp="1"/>
          </p:cNvSpPr>
          <p:nvPr>
            <p:ph sz="half" idx="2"/>
          </p:nvPr>
        </p:nvSpPr>
        <p:spPr/>
        <p:txBody>
          <a:bodyPr>
            <a:normAutofit fontScale="92500" lnSpcReduction="20000"/>
          </a:bodyPr>
          <a:lstStyle/>
          <a:p>
            <a:pPr marL="0" marR="0">
              <a:lnSpc>
                <a:spcPct val="107000"/>
              </a:lnSpc>
              <a:spcBef>
                <a:spcPts val="0"/>
              </a:spcBef>
              <a:spcAft>
                <a:spcPts val="80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 </a:t>
            </a:r>
            <a:r>
              <a:rPr lang="en-US" sz="1800" b="1" dirty="0">
                <a:effectLst/>
                <a:latin typeface="Aptos" panose="020B0004020202020204" pitchFamily="34" charset="0"/>
                <a:ea typeface="Aptos" panose="020B0004020202020204" pitchFamily="34" charset="0"/>
                <a:cs typeface="Times New Roman" panose="02020603050405020304" pitchFamily="18" charset="0"/>
              </a:rPr>
              <a:t>The Condition of Education in Connecticut</a:t>
            </a:r>
            <a:br>
              <a:rPr lang="en-US" sz="1800" b="1" dirty="0">
                <a:effectLst/>
                <a:latin typeface="Aptos" panose="020B0004020202020204" pitchFamily="34" charset="0"/>
                <a:ea typeface="Aptos" panose="020B0004020202020204" pitchFamily="34" charset="0"/>
                <a:cs typeface="Times New Roman" panose="02020603050405020304" pitchFamily="18" charset="0"/>
              </a:rPr>
            </a:br>
            <a:r>
              <a:rPr lang="en-US" sz="1800" b="1" dirty="0">
                <a:effectLst/>
                <a:latin typeface="Aptos" panose="020B0004020202020204" pitchFamily="34" charset="0"/>
                <a:ea typeface="Aptos" panose="020B0004020202020204" pitchFamily="34" charset="0"/>
                <a:cs typeface="Times New Roman" panose="02020603050405020304" pitchFamily="18" charset="0"/>
              </a:rPr>
              <a:t>31 pages</a:t>
            </a:r>
            <a:br>
              <a:rPr lang="en-US" sz="1800" b="1" dirty="0">
                <a:effectLst/>
                <a:latin typeface="Aptos" panose="020B0004020202020204" pitchFamily="34" charset="0"/>
                <a:ea typeface="Aptos" panose="020B0004020202020204" pitchFamily="34" charset="0"/>
                <a:cs typeface="Times New Roman" panose="02020603050405020304" pitchFamily="18" charset="0"/>
              </a:rPr>
            </a:br>
            <a:r>
              <a:rPr lang="en-US" sz="1800" b="1" dirty="0">
                <a:effectLst/>
                <a:latin typeface="Aptos" panose="020B0004020202020204" pitchFamily="34" charset="0"/>
                <a:ea typeface="Aptos" panose="020B0004020202020204" pitchFamily="34" charset="0"/>
                <a:cs typeface="Times New Roman" panose="02020603050405020304" pitchFamily="18" charset="0"/>
              </a:rPr>
              <a:t>2022-2023 school year</a:t>
            </a:r>
            <a:br>
              <a:rPr lang="en-US" sz="1800" b="1" dirty="0">
                <a:effectLst/>
                <a:latin typeface="Aptos" panose="020B0004020202020204" pitchFamily="34" charset="0"/>
                <a:ea typeface="Aptos" panose="020B0004020202020204" pitchFamily="34" charset="0"/>
                <a:cs typeface="Times New Roman" panose="02020603050405020304" pitchFamily="18" charset="0"/>
              </a:rPr>
            </a:br>
            <a:br>
              <a:rPr lang="en-US" sz="1800" b="1" dirty="0">
                <a:effectLst/>
                <a:latin typeface="Aptos" panose="020B0004020202020204" pitchFamily="34" charset="0"/>
                <a:ea typeface="Aptos" panose="020B0004020202020204" pitchFamily="34" charset="0"/>
                <a:cs typeface="Times New Roman" panose="02020603050405020304" pitchFamily="18" charset="0"/>
              </a:rPr>
            </a:br>
            <a:r>
              <a:rPr lang="en-US" sz="1800" b="1" dirty="0">
                <a:effectLst/>
                <a:latin typeface="Aptos" panose="020B0004020202020204" pitchFamily="34" charset="0"/>
                <a:ea typeface="Aptos" panose="020B0004020202020204" pitchFamily="34" charset="0"/>
                <a:cs typeface="Times New Roman" panose="02020603050405020304" pitchFamily="18" charset="0"/>
              </a:rPr>
              <a:t>Equity and excellence are the cornerstones of the State Board of Education’s comprehensive plan for public education: Every Student Prepared for Learning, Life, and Work Beyond School: The Comprehensive Plan for Education </a:t>
            </a:r>
            <a:r>
              <a:rPr lang="en-US" sz="1800" b="1" u="sng" dirty="0">
                <a:effectLst/>
                <a:latin typeface="Aptos" panose="020B0004020202020204" pitchFamily="34" charset="0"/>
                <a:ea typeface="Aptos" panose="020B0004020202020204" pitchFamily="34" charset="0"/>
                <a:cs typeface="Times New Roman" panose="02020603050405020304" pitchFamily="18" charset="0"/>
              </a:rPr>
              <a:t>2023-2028</a:t>
            </a:r>
            <a:r>
              <a:rPr lang="en-US" sz="1800" b="1" dirty="0">
                <a:effectLst/>
                <a:latin typeface="Aptos" panose="020B0004020202020204" pitchFamily="34" charset="0"/>
                <a:ea typeface="Aptos" panose="020B0004020202020204" pitchFamily="34" charset="0"/>
                <a:cs typeface="Times New Roman" panose="02020603050405020304" pitchFamily="18" charset="0"/>
              </a:rPr>
              <a:t> (ct.gov) </a:t>
            </a:r>
            <a:br>
              <a:rPr lang="en-US" sz="1800" b="1" dirty="0">
                <a:effectLst/>
                <a:latin typeface="Aptos" panose="020B0004020202020204" pitchFamily="34" charset="0"/>
                <a:ea typeface="Aptos" panose="020B0004020202020204" pitchFamily="34" charset="0"/>
                <a:cs typeface="Times New Roman" panose="02020603050405020304" pitchFamily="18" charset="0"/>
              </a:rPr>
            </a:br>
            <a:br>
              <a:rPr lang="en-US" sz="1800" b="1" dirty="0">
                <a:effectLst/>
                <a:latin typeface="Aptos" panose="020B0004020202020204" pitchFamily="34" charset="0"/>
                <a:ea typeface="Aptos" panose="020B0004020202020204" pitchFamily="34" charset="0"/>
                <a:cs typeface="Times New Roman" panose="02020603050405020304" pitchFamily="18" charset="0"/>
              </a:rPr>
            </a:br>
            <a:r>
              <a:rPr lang="en-US" sz="1800" b="1" dirty="0">
                <a:effectLst/>
                <a:latin typeface="Aptos" panose="020B0004020202020204" pitchFamily="34" charset="0"/>
                <a:ea typeface="Aptos" panose="020B0004020202020204" pitchFamily="34" charset="0"/>
                <a:cs typeface="Times New Roman" panose="02020603050405020304" pitchFamily="18" charset="0"/>
              </a:rPr>
              <a:t>&lt;&lt; portal.ct.gov/-/media/</a:t>
            </a:r>
            <a:r>
              <a:rPr lang="en-US" sz="1800" b="1" dirty="0" err="1">
                <a:effectLst/>
                <a:latin typeface="Aptos" panose="020B0004020202020204" pitchFamily="34" charset="0"/>
                <a:ea typeface="Aptos" panose="020B0004020202020204" pitchFamily="34" charset="0"/>
                <a:cs typeface="Times New Roman" panose="02020603050405020304" pitchFamily="18" charset="0"/>
              </a:rPr>
              <a:t>sde</a:t>
            </a:r>
            <a:r>
              <a:rPr lang="en-US" sz="1800" b="1" dirty="0">
                <a:effectLst/>
                <a:latin typeface="Aptos" panose="020B0004020202020204" pitchFamily="34" charset="0"/>
                <a:ea typeface="Aptos" panose="020B0004020202020204" pitchFamily="34" charset="0"/>
                <a:cs typeface="Times New Roman" panose="02020603050405020304" pitchFamily="18" charset="0"/>
              </a:rPr>
              <a:t>/board/the_comprehensive_plan_for_education_2023-28.pdf&gt;&gt; 15 pages embedded in the 31 page document: </a:t>
            </a:r>
            <a:br>
              <a:rPr lang="en-US" sz="1800" b="1" dirty="0">
                <a:effectLst/>
                <a:latin typeface="Aptos" panose="020B0004020202020204" pitchFamily="34" charset="0"/>
                <a:ea typeface="Aptos" panose="020B0004020202020204" pitchFamily="34" charset="0"/>
                <a:cs typeface="Times New Roman" panose="02020603050405020304" pitchFamily="18" charset="0"/>
              </a:rPr>
            </a:br>
            <a:r>
              <a:rPr lang="en-US" sz="1800" b="1" dirty="0">
                <a:effectLst/>
                <a:latin typeface="Aptos" panose="020B0004020202020204" pitchFamily="34" charset="0"/>
                <a:ea typeface="Aptos" panose="020B0004020202020204" pitchFamily="34" charset="0"/>
                <a:cs typeface="Times New Roman" panose="02020603050405020304" pitchFamily="18" charset="0"/>
              </a:rPr>
              <a:t>edsight.ct.gov/</a:t>
            </a:r>
            <a:r>
              <a:rPr lang="en-US" sz="1800" b="1" dirty="0" err="1">
                <a:effectLst/>
                <a:latin typeface="Aptos" panose="020B0004020202020204" pitchFamily="34" charset="0"/>
                <a:ea typeface="Aptos" panose="020B0004020202020204" pitchFamily="34" charset="0"/>
                <a:cs typeface="Times New Roman" panose="02020603050405020304" pitchFamily="18" charset="0"/>
              </a:rPr>
              <a:t>relatedreports</a:t>
            </a:r>
            <a:r>
              <a:rPr lang="en-US" sz="1800" b="1" dirty="0">
                <a:effectLst/>
                <a:latin typeface="Aptos" panose="020B0004020202020204" pitchFamily="34" charset="0"/>
                <a:ea typeface="Aptos" panose="020B0004020202020204" pitchFamily="34" charset="0"/>
                <a:cs typeface="Times New Roman" panose="02020603050405020304" pitchFamily="18" charset="0"/>
              </a:rPr>
              <a:t>/Condition%20of%20Education%202022-23.pdf</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A7D26BCB-AD12-848E-E21B-BBD3283F5B88}"/>
              </a:ext>
            </a:extLst>
          </p:cNvPr>
          <p:cNvSpPr>
            <a:spLocks noGrp="1"/>
          </p:cNvSpPr>
          <p:nvPr>
            <p:ph type="sldNum" sz="quarter" idx="12"/>
          </p:nvPr>
        </p:nvSpPr>
        <p:spPr/>
        <p:txBody>
          <a:bodyPr/>
          <a:lstStyle/>
          <a:p>
            <a:fld id="{A49DFD55-3C28-40EF-9E31-A92D2E4017FF}" type="slidenum">
              <a:rPr lang="en-US" smtClean="0"/>
              <a:pPr/>
              <a:t>30</a:t>
            </a:fld>
            <a:endParaRPr lang="en-US" dirty="0"/>
          </a:p>
        </p:txBody>
      </p:sp>
    </p:spTree>
    <p:extLst>
      <p:ext uri="{BB962C8B-B14F-4D97-AF65-F5344CB8AC3E}">
        <p14:creationId xmlns:p14="http://schemas.microsoft.com/office/powerpoint/2010/main" val="28796569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887CD-D030-5126-562C-E919E45192E0}"/>
              </a:ext>
            </a:extLst>
          </p:cNvPr>
          <p:cNvSpPr>
            <a:spLocks noGrp="1"/>
          </p:cNvSpPr>
          <p:nvPr>
            <p:ph type="title"/>
          </p:nvPr>
        </p:nvSpPr>
        <p:spPr>
          <a:xfrm>
            <a:off x="1322248" y="497840"/>
            <a:ext cx="7288282" cy="906177"/>
          </a:xfrm>
        </p:spPr>
        <p:txBody>
          <a:bodyPr/>
          <a:lstStyle/>
          <a:p>
            <a:r>
              <a:rPr lang="en-US" dirty="0"/>
              <a:t>Educational tyranny: the ‘make homeschool safe act’ </a:t>
            </a:r>
          </a:p>
        </p:txBody>
      </p:sp>
      <p:sp>
        <p:nvSpPr>
          <p:cNvPr id="3" name="Content Placeholder 2">
            <a:extLst>
              <a:ext uri="{FF2B5EF4-FFF2-40B4-BE49-F238E27FC236}">
                <a16:creationId xmlns:a16="http://schemas.microsoft.com/office/drawing/2014/main" id="{42443E54-0157-28A1-ACB6-F16A02AD44E6}"/>
              </a:ext>
            </a:extLst>
          </p:cNvPr>
          <p:cNvSpPr>
            <a:spLocks noGrp="1"/>
          </p:cNvSpPr>
          <p:nvPr>
            <p:ph sz="half" idx="2"/>
          </p:nvPr>
        </p:nvSpPr>
        <p:spPr>
          <a:xfrm>
            <a:off x="1322388" y="1696720"/>
            <a:ext cx="7288212" cy="4473410"/>
          </a:xfrm>
        </p:spPr>
        <p:txBody>
          <a:bodyPr>
            <a:noAutofit/>
          </a:bodyPr>
          <a:lstStyle/>
          <a:p>
            <a:r>
              <a:rPr lang="en-US" sz="1200" dirty="0">
                <a:latin typeface="Arial" panose="020B0604020202020204" pitchFamily="34" charset="0"/>
                <a:cs typeface="Arial" panose="020B0604020202020204" pitchFamily="34" charset="0"/>
              </a:rPr>
              <a:t>One of the best pieces written in response to CRHE’s Make Education “Safe” Act.</a:t>
            </a: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 </a:t>
            </a: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a:t>
            </a:r>
            <a:r>
              <a:rPr lang="en-US" sz="1200" b="0" i="0" dirty="0">
                <a:solidFill>
                  <a:srgbClr val="1E1E1E"/>
                </a:solidFill>
                <a:effectLst/>
                <a:latin typeface="Arial" panose="020B0604020202020204" pitchFamily="34" charset="0"/>
                <a:cs typeface="Arial" panose="020B0604020202020204" pitchFamily="34" charset="0"/>
              </a:rPr>
              <a:t>If you support liberated learning, take note: the movement to capture and hyper-regulate homeschooling continues to grow, under the </a:t>
            </a:r>
            <a:r>
              <a:rPr lang="en-US" sz="1200" b="0" i="0" dirty="0">
                <a:solidFill>
                  <a:srgbClr val="809725"/>
                </a:solidFill>
                <a:effectLst/>
                <a:latin typeface="Arial" panose="020B0604020202020204" pitchFamily="34" charset="0"/>
                <a:cs typeface="Arial" panose="020B0604020202020204" pitchFamily="34" charset="0"/>
                <a:hlinkClick r:id="rId2"/>
              </a:rPr>
              <a:t>premise</a:t>
            </a:r>
            <a:r>
              <a:rPr lang="en-US" sz="1200" b="0" i="0" dirty="0">
                <a:solidFill>
                  <a:srgbClr val="1E1E1E"/>
                </a:solidFill>
                <a:effectLst/>
                <a:latin typeface="Arial" panose="020B0604020202020204" pitchFamily="34" charset="0"/>
                <a:cs typeface="Arial" panose="020B0604020202020204" pitchFamily="34" charset="0"/>
              </a:rPr>
              <a:t> that “homeschooling without oversight can lead to abuse.” It does beg the question: can the “oversight” itself be its own form of abuse?”</a:t>
            </a: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r>
              <a:rPr lang="en-US" sz="1200" b="0" i="0" dirty="0">
                <a:solidFill>
                  <a:srgbClr val="1E1E1E"/>
                </a:solidFill>
                <a:effectLst/>
                <a:latin typeface="Arial" panose="020B0604020202020204" pitchFamily="34" charset="0"/>
                <a:cs typeface="Arial" panose="020B0604020202020204" pitchFamily="34" charset="0"/>
              </a:rPr>
              <a:t>If this sounds like a nightmare to you, you’re not alone. The magnitude of government overreach is breathtaking. Why homeschool at all when the state has virtually declared residency in your living room? But privacy rights are not the only casualty. All the benefits of homeschooling – the freedom to explore interests in depth, be spontaneous, take learning more slowly or quickly when appropriate – will drown in a cesspool of bloated bureaucracy and one-size-fits-all mandates.”  </a:t>
            </a:r>
            <a:br>
              <a:rPr lang="en-US" sz="1200" b="0" i="0" dirty="0">
                <a:solidFill>
                  <a:srgbClr val="1E1E1E"/>
                </a:solidFill>
                <a:effectLst/>
                <a:latin typeface="Arial" panose="020B0604020202020204" pitchFamily="34" charset="0"/>
                <a:cs typeface="Arial" panose="020B0604020202020204" pitchFamily="34" charset="0"/>
              </a:rPr>
            </a:br>
            <a:br>
              <a:rPr lang="en-US" sz="1200" b="0" i="0" dirty="0">
                <a:solidFill>
                  <a:srgbClr val="1E1E1E"/>
                </a:solidFill>
                <a:effectLst/>
                <a:latin typeface="Arial" panose="020B0604020202020204" pitchFamily="34" charset="0"/>
                <a:cs typeface="Arial" panose="020B0604020202020204" pitchFamily="34" charset="0"/>
              </a:rPr>
            </a:br>
            <a:r>
              <a:rPr lang="en-US" sz="1200" i="0" dirty="0">
                <a:solidFill>
                  <a:srgbClr val="1E1E1E"/>
                </a:solidFill>
                <a:effectLst/>
                <a:latin typeface="Arial" panose="020B0604020202020204" pitchFamily="34" charset="0"/>
                <a:cs typeface="Arial" panose="020B0604020202020204" pitchFamily="34" charset="0"/>
              </a:rPr>
              <a:t>CRHE are the wolves in sheep’s clothing.  Don’t be duped.  </a:t>
            </a: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hlinkClick r:id="rId3"/>
              </a:rPr>
              <a:t>https://kootenaijournal.com/2024/08/27/educational-tyranny-the-make-homeschool-safe-act/</a:t>
            </a:r>
            <a:endParaRPr lang="en-US" sz="1200" dirty="0">
              <a:latin typeface="Arial" panose="020B0604020202020204" pitchFamily="34" charset="0"/>
              <a:cs typeface="Arial" panose="020B0604020202020204" pitchFamily="34" charset="0"/>
            </a:endParaRPr>
          </a:p>
          <a:p>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723496A-CDA4-007D-1DCA-EA544350EAEC}"/>
              </a:ext>
            </a:extLst>
          </p:cNvPr>
          <p:cNvSpPr>
            <a:spLocks noGrp="1"/>
          </p:cNvSpPr>
          <p:nvPr>
            <p:ph type="sldNum" sz="quarter" idx="12"/>
          </p:nvPr>
        </p:nvSpPr>
        <p:spPr/>
        <p:txBody>
          <a:bodyPr/>
          <a:lstStyle/>
          <a:p>
            <a:fld id="{A49DFD55-3C28-40EF-9E31-A92D2E4017FF}" type="slidenum">
              <a:rPr lang="en-US" smtClean="0"/>
              <a:pPr/>
              <a:t>31</a:t>
            </a:fld>
            <a:endParaRPr lang="en-US" dirty="0"/>
          </a:p>
        </p:txBody>
      </p:sp>
    </p:spTree>
    <p:extLst>
      <p:ext uri="{BB962C8B-B14F-4D97-AF65-F5344CB8AC3E}">
        <p14:creationId xmlns:p14="http://schemas.microsoft.com/office/powerpoint/2010/main" val="783924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E2E6A-35EC-1B8E-0FD7-8C67870ACA64}"/>
              </a:ext>
            </a:extLst>
          </p:cNvPr>
          <p:cNvSpPr>
            <a:spLocks noGrp="1"/>
          </p:cNvSpPr>
          <p:nvPr>
            <p:ph type="title"/>
          </p:nvPr>
        </p:nvSpPr>
        <p:spPr>
          <a:xfrm>
            <a:off x="2933700" y="568961"/>
            <a:ext cx="8420100" cy="1780860"/>
          </a:xfrm>
        </p:spPr>
        <p:txBody>
          <a:bodyPr/>
          <a:lstStyle/>
          <a:p>
            <a:r>
              <a:rPr lang="en-US" dirty="0"/>
              <a:t>Factors regarding &amp; defining freedom:</a:t>
            </a:r>
            <a:br>
              <a:rPr lang="en-US" dirty="0"/>
            </a:br>
            <a:r>
              <a:rPr lang="en-US" dirty="0"/>
              <a:t>The ongoing battle between parental rights v. the government raising the child</a:t>
            </a:r>
          </a:p>
        </p:txBody>
      </p:sp>
      <p:sp>
        <p:nvSpPr>
          <p:cNvPr id="12" name="Text Placeholder 11">
            <a:extLst>
              <a:ext uri="{FF2B5EF4-FFF2-40B4-BE49-F238E27FC236}">
                <a16:creationId xmlns:a16="http://schemas.microsoft.com/office/drawing/2014/main" id="{554B61B9-26F6-B304-92CD-03053DAAF2A8}"/>
              </a:ext>
            </a:extLst>
          </p:cNvPr>
          <p:cNvSpPr>
            <a:spLocks noGrp="1"/>
          </p:cNvSpPr>
          <p:nvPr>
            <p:ph type="body" idx="1"/>
          </p:nvPr>
        </p:nvSpPr>
        <p:spPr>
          <a:xfrm>
            <a:off x="2933700" y="2797255"/>
            <a:ext cx="3924300" cy="464499"/>
          </a:xfrm>
        </p:spPr>
        <p:txBody>
          <a:bodyPr/>
          <a:lstStyle/>
          <a:p>
            <a:r>
              <a:rPr lang="en-US" dirty="0"/>
              <a:t>Globally </a:t>
            </a:r>
          </a:p>
        </p:txBody>
      </p:sp>
      <p:sp>
        <p:nvSpPr>
          <p:cNvPr id="35" name="Content Placeholder 34">
            <a:extLst>
              <a:ext uri="{FF2B5EF4-FFF2-40B4-BE49-F238E27FC236}">
                <a16:creationId xmlns:a16="http://schemas.microsoft.com/office/drawing/2014/main" id="{EDBE6233-75E9-40D1-968F-58CA9AD0FF50}"/>
              </a:ext>
            </a:extLst>
          </p:cNvPr>
          <p:cNvSpPr>
            <a:spLocks noGrp="1"/>
          </p:cNvSpPr>
          <p:nvPr>
            <p:ph sz="half" idx="13"/>
          </p:nvPr>
        </p:nvSpPr>
        <p:spPr>
          <a:xfrm>
            <a:off x="2933700" y="3251596"/>
            <a:ext cx="3943627" cy="3234264"/>
          </a:xfrm>
        </p:spPr>
        <p:txBody>
          <a:bodyPr>
            <a:normAutofit/>
          </a:bodyPr>
          <a:lstStyle/>
          <a:p>
            <a:r>
              <a:rPr lang="en-US" dirty="0"/>
              <a:t>There are forces that have their own standard of what education should look like – including homeschooling. Their ideas do not include parental rights. They prioritize giving full rights to each child first and foremost:</a:t>
            </a:r>
          </a:p>
          <a:p>
            <a:pPr lvl="1"/>
            <a:r>
              <a:rPr lang="en-US" dirty="0"/>
              <a:t>UNESCO</a:t>
            </a:r>
          </a:p>
          <a:p>
            <a:pPr lvl="1"/>
            <a:r>
              <a:rPr lang="en-US" dirty="0"/>
              <a:t>UNCRC</a:t>
            </a:r>
          </a:p>
          <a:p>
            <a:pPr lvl="1"/>
            <a:r>
              <a:rPr lang="en-US" dirty="0"/>
              <a:t>United Nations-UNICEF </a:t>
            </a:r>
          </a:p>
          <a:p>
            <a:endParaRPr lang="en-US" dirty="0"/>
          </a:p>
        </p:txBody>
      </p:sp>
      <p:sp>
        <p:nvSpPr>
          <p:cNvPr id="14" name="Text Placeholder 13">
            <a:extLst>
              <a:ext uri="{FF2B5EF4-FFF2-40B4-BE49-F238E27FC236}">
                <a16:creationId xmlns:a16="http://schemas.microsoft.com/office/drawing/2014/main" id="{CB9F9E8B-42CD-AC26-AFC9-F1F66695693B}"/>
              </a:ext>
            </a:extLst>
          </p:cNvPr>
          <p:cNvSpPr>
            <a:spLocks noGrp="1"/>
          </p:cNvSpPr>
          <p:nvPr>
            <p:ph type="body" sz="quarter" idx="3"/>
          </p:nvPr>
        </p:nvSpPr>
        <p:spPr>
          <a:xfrm>
            <a:off x="7410173" y="2797255"/>
            <a:ext cx="3943627" cy="464499"/>
          </a:xfrm>
        </p:spPr>
        <p:txBody>
          <a:bodyPr/>
          <a:lstStyle/>
          <a:p>
            <a:r>
              <a:rPr lang="en-US" dirty="0"/>
              <a:t>National &amp; State</a:t>
            </a:r>
          </a:p>
        </p:txBody>
      </p:sp>
      <p:sp>
        <p:nvSpPr>
          <p:cNvPr id="50" name="Content Placeholder 49">
            <a:extLst>
              <a:ext uri="{FF2B5EF4-FFF2-40B4-BE49-F238E27FC236}">
                <a16:creationId xmlns:a16="http://schemas.microsoft.com/office/drawing/2014/main" id="{8F6B2AE9-DDE4-FD99-A235-3B39EEE21481}"/>
              </a:ext>
            </a:extLst>
          </p:cNvPr>
          <p:cNvSpPr>
            <a:spLocks noGrp="1"/>
          </p:cNvSpPr>
          <p:nvPr>
            <p:ph sz="half" idx="14"/>
          </p:nvPr>
        </p:nvSpPr>
        <p:spPr>
          <a:xfrm>
            <a:off x="6858000" y="3251595"/>
            <a:ext cx="4937759" cy="3234264"/>
          </a:xfrm>
        </p:spPr>
        <p:txBody>
          <a:bodyPr>
            <a:normAutofit fontScale="92500" lnSpcReduction="20000"/>
          </a:bodyPr>
          <a:lstStyle/>
          <a:p>
            <a:r>
              <a:rPr lang="en-US" dirty="0"/>
              <a:t>There are many areas to be aware of here.  Each of the United States,  has differing homeschool laws &amp; policies and some have decreased regulations in recent years. Yet, outside influences see homeschooling in a negative light and want to compete and control it for their own purposes. Influencers include:</a:t>
            </a:r>
          </a:p>
          <a:p>
            <a:pPr lvl="1"/>
            <a:r>
              <a:rPr lang="en-US" dirty="0"/>
              <a:t>The homeschool community</a:t>
            </a:r>
          </a:p>
          <a:p>
            <a:pPr lvl="1"/>
            <a:r>
              <a:rPr lang="en-US" dirty="0"/>
              <a:t>CRHE – Make Homeschool “Safe” Act</a:t>
            </a:r>
          </a:p>
          <a:p>
            <a:pPr lvl="1"/>
            <a:r>
              <a:rPr lang="en-US" dirty="0"/>
              <a:t>Johns Hopkins University</a:t>
            </a:r>
          </a:p>
          <a:p>
            <a:pPr lvl="1"/>
            <a:r>
              <a:rPr lang="en-US" dirty="0"/>
              <a:t>School “Choice”</a:t>
            </a:r>
          </a:p>
          <a:p>
            <a:pPr lvl="1"/>
            <a:r>
              <a:rPr lang="en-US" dirty="0"/>
              <a:t>State Legislatures               </a:t>
            </a:r>
            <a:r>
              <a:rPr lang="en-US" sz="900" dirty="0">
                <a:latin typeface="Aptos" panose="020B0004020202020204" pitchFamily="34" charset="0"/>
                <a:ea typeface="Aptos" panose="020B0004020202020204" pitchFamily="34" charset="0"/>
                <a:cs typeface="Times New Roman" panose="02020603050405020304" pitchFamily="18" charset="0"/>
              </a:rPr>
              <a:t>© 2024 CT Homeschool Network</a:t>
            </a:r>
            <a:r>
              <a:rPr lang="en-US" sz="900" dirty="0"/>
              <a:t>        </a:t>
            </a:r>
          </a:p>
        </p:txBody>
      </p:sp>
      <p:sp>
        <p:nvSpPr>
          <p:cNvPr id="8" name="Slide Number Placeholder 7">
            <a:extLst>
              <a:ext uri="{FF2B5EF4-FFF2-40B4-BE49-F238E27FC236}">
                <a16:creationId xmlns:a16="http://schemas.microsoft.com/office/drawing/2014/main" id="{8F44A959-C2BB-9170-C99C-1A2EDB71B994}"/>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4</a:t>
            </a:fld>
            <a:endParaRPr lang="en-US" dirty="0"/>
          </a:p>
        </p:txBody>
      </p:sp>
    </p:spTree>
    <p:extLst>
      <p:ext uri="{BB962C8B-B14F-4D97-AF65-F5344CB8AC3E}">
        <p14:creationId xmlns:p14="http://schemas.microsoft.com/office/powerpoint/2010/main" val="103458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22318" y="650240"/>
            <a:ext cx="7288282" cy="997617"/>
          </a:xfrm>
        </p:spPr>
        <p:txBody>
          <a:bodyPr/>
          <a:lstStyle/>
          <a:p>
            <a:r>
              <a:rPr lang="en-US" dirty="0"/>
              <a:t>The United Nations, UNESCO &amp; the UNCRC-UNICEF Connection</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sz="half" idx="2"/>
          </p:nvPr>
        </p:nvSpPr>
        <p:spPr>
          <a:xfrm>
            <a:off x="1322318" y="1913031"/>
            <a:ext cx="7852092" cy="4127969"/>
          </a:xfrm>
        </p:spPr>
        <p:txBody>
          <a:bodyPr>
            <a:normAutofit fontScale="85000" lnSpcReduction="20000"/>
          </a:bodyPr>
          <a:lstStyle/>
          <a:p>
            <a:pPr marL="0" marR="0">
              <a:lnSpc>
                <a:spcPct val="107000"/>
              </a:lnSpc>
              <a:spcBef>
                <a:spcPts val="0"/>
              </a:spcBef>
              <a:spcAft>
                <a:spcPts val="800"/>
              </a:spcAft>
            </a:pPr>
            <a:r>
              <a:rPr lang="en-US" sz="2100" dirty="0"/>
              <a:t>The United Nations (U.N.), UNESCO &amp; the U.N. Commission on the Rights of the Child  (UNCRC) </a:t>
            </a:r>
            <a:r>
              <a:rPr lang="en-US" dirty="0"/>
              <a:t>are global education influences you should understand.  They all hold global perspectives on education, supporting </a:t>
            </a:r>
            <a:r>
              <a:rPr lang="en-US" dirty="0" err="1"/>
              <a:t>childrens’</a:t>
            </a:r>
            <a:r>
              <a:rPr lang="en-US" dirty="0"/>
              <a:t> rights, not parents’ rights.</a:t>
            </a:r>
            <a:br>
              <a:rPr lang="en-US" dirty="0"/>
            </a:br>
            <a:br>
              <a:rPr lang="en-US" dirty="0"/>
            </a:br>
            <a:r>
              <a:rPr lang="en-US" sz="1800" dirty="0">
                <a:effectLst/>
                <a:latin typeface="Aptos" panose="020B0004020202020204" pitchFamily="34" charset="0"/>
                <a:ea typeface="Aptos" panose="020B0004020202020204" pitchFamily="34" charset="0"/>
                <a:cs typeface="Times New Roman" panose="02020603050405020304" pitchFamily="18" charset="0"/>
              </a:rPr>
              <a:t>The United Nations’ education arm, which is </a:t>
            </a:r>
            <a:r>
              <a:rPr lang="en-US" sz="1800" b="1" dirty="0">
                <a:effectLst/>
                <a:latin typeface="Aptos" panose="020B0004020202020204" pitchFamily="34" charset="0"/>
                <a:ea typeface="Aptos" panose="020B0004020202020204" pitchFamily="34" charset="0"/>
                <a:cs typeface="Times New Roman" panose="02020603050405020304" pitchFamily="18" charset="0"/>
              </a:rPr>
              <a:t>UNESCO.</a:t>
            </a:r>
            <a:r>
              <a:rPr lang="en-US" sz="1800" dirty="0">
                <a:effectLst/>
                <a:latin typeface="Aptos" panose="020B0004020202020204" pitchFamily="34" charset="0"/>
                <a:ea typeface="Aptos" panose="020B0004020202020204" pitchFamily="34" charset="0"/>
                <a:cs typeface="Times New Roman" panose="02020603050405020304" pitchFamily="18" charset="0"/>
              </a:rPr>
              <a:t> They have their standard of what education should look like and it’s a global perspective, where the child’s voice reigns supreme, and it  does not include the parents.  </a:t>
            </a:r>
            <a:br>
              <a:rPr lang="en-US" sz="1800" dirty="0">
                <a:effectLst/>
                <a:latin typeface="Aptos" panose="020B0004020202020204" pitchFamily="34" charset="0"/>
                <a:ea typeface="Aptos" panose="020B0004020202020204" pitchFamily="34" charset="0"/>
                <a:cs typeface="Times New Roman" panose="02020603050405020304" pitchFamily="18" charset="0"/>
              </a:rPr>
            </a:br>
            <a:br>
              <a:rPr lang="en-US" sz="1800" dirty="0">
                <a:effectLst/>
                <a:latin typeface="Aptos" panose="020B0004020202020204" pitchFamily="34" charset="0"/>
                <a:ea typeface="Aptos" panose="020B0004020202020204" pitchFamily="34" charset="0"/>
                <a:cs typeface="Times New Roman" panose="02020603050405020304" pitchFamily="18" charset="0"/>
              </a:rPr>
            </a:br>
            <a:r>
              <a:rPr lang="en-US" sz="1800" b="1" dirty="0">
                <a:effectLst/>
                <a:latin typeface="Tahoma" panose="020B0604030504040204" pitchFamily="34" charset="0"/>
                <a:ea typeface="Aptos" panose="020B0004020202020204" pitchFamily="34" charset="0"/>
                <a:cs typeface="Times New Roman" panose="02020603050405020304" pitchFamily="18" charset="0"/>
              </a:rPr>
              <a:t>﻿</a:t>
            </a:r>
            <a:r>
              <a:rPr lang="en-US" sz="1800" b="1" i="1" dirty="0">
                <a:effectLst/>
                <a:latin typeface="Aptos" panose="020B0004020202020204" pitchFamily="34" charset="0"/>
                <a:ea typeface="Aptos" panose="020B0004020202020204" pitchFamily="34" charset="0"/>
                <a:cs typeface="Times New Roman" panose="02020603050405020304" pitchFamily="18" charset="0"/>
              </a:rPr>
              <a:t>“…They’ve taken away parents’ right to direct the mental health of their children. They’ve given it to the child, and this is the movement that we’re seeing across the country, and it’s being influenced by international forces to give children rights separate from their parents.“</a:t>
            </a:r>
            <a:r>
              <a:rPr lang="en-US" sz="1800" i="1"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Aptos" panose="020B0004020202020204" pitchFamily="34" charset="0"/>
                <a:ea typeface="Aptos" panose="020B0004020202020204" pitchFamily="34" charset="0"/>
                <a:cs typeface="Times New Roman" panose="02020603050405020304" pitchFamily="18" charset="0"/>
                <a:hlinkClick r:id="rId3" action="ppaction://hlinksldjump"/>
              </a:rPr>
              <a:t>coloradotimesrecorder.com/2024/10/christian-homeschoolers-join-progressives-in-opposition-to-school-choice-amendment/64755/</a:t>
            </a:r>
            <a:br>
              <a:rPr lang="en-US" sz="1800" dirty="0">
                <a:effectLst/>
                <a:latin typeface="Aptos" panose="020B0004020202020204" pitchFamily="34" charset="0"/>
                <a:ea typeface="Aptos" panose="020B0004020202020204" pitchFamily="34" charset="0"/>
                <a:cs typeface="Times New Roman" panose="02020603050405020304" pitchFamily="18" charset="0"/>
              </a:rPr>
            </a:br>
            <a:br>
              <a:rPr lang="en-US" sz="1800" dirty="0">
                <a:effectLst/>
                <a:latin typeface="Aptos" panose="020B0004020202020204" pitchFamily="34" charset="0"/>
                <a:ea typeface="Aptos" panose="020B0004020202020204" pitchFamily="34" charset="0"/>
                <a:cs typeface="Times New Roman" panose="02020603050405020304" pitchFamily="18" charset="0"/>
              </a:rPr>
            </a:br>
            <a:r>
              <a:rPr lang="en-US" sz="1800" dirty="0">
                <a:effectLst/>
                <a:latin typeface="Aptos" panose="020B0004020202020204" pitchFamily="34" charset="0"/>
                <a:ea typeface="Aptos" panose="020B0004020202020204" pitchFamily="34" charset="0"/>
                <a:cs typeface="Times New Roman" panose="02020603050405020304" pitchFamily="18" charset="0"/>
              </a:rPr>
              <a:t>*</a:t>
            </a:r>
            <a:r>
              <a:rPr lang="en-US" sz="2100" dirty="0">
                <a:effectLst/>
                <a:latin typeface="Aptos" panose="020B0004020202020204" pitchFamily="34" charset="0"/>
                <a:ea typeface="Aptos" panose="020B0004020202020204" pitchFamily="34" charset="0"/>
                <a:cs typeface="Times New Roman" panose="02020603050405020304" pitchFamily="18" charset="0"/>
              </a:rPr>
              <a:t>The </a:t>
            </a:r>
            <a:r>
              <a:rPr lang="en-US" sz="2100" b="1" dirty="0">
                <a:effectLst/>
                <a:latin typeface="Aptos" panose="020B0004020202020204" pitchFamily="34" charset="0"/>
                <a:ea typeface="Aptos" panose="020B0004020202020204" pitchFamily="34" charset="0"/>
                <a:cs typeface="Times New Roman" panose="02020603050405020304" pitchFamily="18" charset="0"/>
              </a:rPr>
              <a:t>UNCRC &amp; UNICEF Connection  </a:t>
            </a:r>
            <a:r>
              <a:rPr lang="en-US" sz="2100" dirty="0">
                <a:effectLst/>
                <a:latin typeface="Aptos" panose="020B0004020202020204" pitchFamily="34" charset="0"/>
                <a:ea typeface="Aptos" panose="020B0004020202020204" pitchFamily="34" charset="0"/>
                <a:cs typeface="Times New Roman" panose="02020603050405020304" pitchFamily="18" charset="0"/>
              </a:rPr>
              <a:t> </a:t>
            </a:r>
            <a:br>
              <a:rPr lang="en-US" sz="1800" dirty="0">
                <a:effectLst/>
                <a:latin typeface="Aptos" panose="020B0004020202020204" pitchFamily="34" charset="0"/>
                <a:ea typeface="Aptos" panose="020B0004020202020204" pitchFamily="34" charset="0"/>
                <a:cs typeface="Times New Roman" panose="02020603050405020304" pitchFamily="18" charset="0"/>
              </a:rPr>
            </a:br>
            <a:r>
              <a:rPr lang="en-US" sz="18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www.ohchr.org/en/instruments-mechanisms/instruments/convention-rights-child</a:t>
            </a:r>
            <a:endParaRPr lang="en-US" sz="18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000" dirty="0">
                <a:latin typeface="Aptos" panose="020B0004020202020204" pitchFamily="34" charset="0"/>
                <a:ea typeface="Aptos" panose="020B0004020202020204" pitchFamily="34" charset="0"/>
                <a:cs typeface="Times New Roman" panose="02020603050405020304" pitchFamily="18" charset="0"/>
              </a:rPr>
              <a:t>© 2024 CT Homeschool Network</a:t>
            </a:r>
            <a:endParaRPr lang="en-US" sz="1000" dirty="0"/>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5</a:t>
            </a:fld>
            <a:endParaRPr lang="en-US" dirty="0"/>
          </a:p>
        </p:txBody>
      </p:sp>
    </p:spTree>
    <p:extLst>
      <p:ext uri="{BB962C8B-B14F-4D97-AF65-F5344CB8AC3E}">
        <p14:creationId xmlns:p14="http://schemas.microsoft.com/office/powerpoint/2010/main" val="3571516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22318" y="318191"/>
            <a:ext cx="7288282" cy="997617"/>
          </a:xfrm>
        </p:spPr>
        <p:txBody>
          <a:bodyPr/>
          <a:lstStyle/>
          <a:p>
            <a:pPr algn="l"/>
            <a:r>
              <a:rPr lang="en-US" sz="2800" b="0" i="0" dirty="0">
                <a:effectLst/>
                <a:latin typeface="Arial" panose="020B0604020202020204" pitchFamily="34" charset="0"/>
                <a:cs typeface="Arial" panose="020B0604020202020204" pitchFamily="34" charset="0"/>
              </a:rPr>
              <a:t>Legal Aspects to Globalization of Education</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sz="half" idx="2"/>
          </p:nvPr>
        </p:nvSpPr>
        <p:spPr>
          <a:xfrm>
            <a:off x="1322318" y="1445671"/>
            <a:ext cx="7852092" cy="5178649"/>
          </a:xfrm>
        </p:spPr>
        <p:txBody>
          <a:bodyPr>
            <a:noAutofit/>
          </a:bodyPr>
          <a:lstStyle/>
          <a:p>
            <a:pPr algn="l"/>
            <a:r>
              <a:rPr lang="en-US" sz="1200" i="0" dirty="0">
                <a:effectLst/>
                <a:latin typeface="Arial" panose="020B0604020202020204" pitchFamily="34" charset="0"/>
                <a:cs typeface="Arial" panose="020B0604020202020204" pitchFamily="34" charset="0"/>
              </a:rPr>
              <a:t>The United Nations - Has many specialized agencies, including, but not limited to:</a:t>
            </a:r>
          </a:p>
          <a:p>
            <a:pPr algn="l"/>
            <a:r>
              <a:rPr lang="en-US" sz="1200" i="0" dirty="0">
                <a:effectLst/>
                <a:latin typeface="Arial" panose="020B0604020202020204" pitchFamily="34" charset="0"/>
                <a:cs typeface="Arial" panose="020B0604020202020204" pitchFamily="34" charset="0"/>
              </a:rPr>
              <a:t>WHO - the World Health Organization</a:t>
            </a:r>
          </a:p>
          <a:p>
            <a:pPr algn="l"/>
            <a:r>
              <a:rPr lang="en-US" sz="1200" i="0" dirty="0">
                <a:effectLst/>
                <a:latin typeface="Arial" panose="020B0604020202020204" pitchFamily="34" charset="0"/>
                <a:cs typeface="Arial" panose="020B0604020202020204" pitchFamily="34" charset="0"/>
              </a:rPr>
              <a:t>IMF - the International Monetary Fund</a:t>
            </a:r>
          </a:p>
          <a:p>
            <a:pPr algn="l"/>
            <a:r>
              <a:rPr lang="en-US" sz="1200" i="0" dirty="0">
                <a:effectLst/>
                <a:latin typeface="Arial" panose="020B0604020202020204" pitchFamily="34" charset="0"/>
                <a:cs typeface="Arial" panose="020B0604020202020204" pitchFamily="34" charset="0"/>
              </a:rPr>
              <a:t>World Bank</a:t>
            </a:r>
          </a:p>
          <a:p>
            <a:pPr algn="l"/>
            <a:r>
              <a:rPr lang="en-US" sz="1200" i="0" dirty="0">
                <a:effectLst/>
                <a:latin typeface="Arial" panose="020B0604020202020204" pitchFamily="34" charset="0"/>
                <a:cs typeface="Arial" panose="020B0604020202020204" pitchFamily="34" charset="0"/>
              </a:rPr>
              <a:t>ICC - the International Criminal Court</a:t>
            </a:r>
          </a:p>
          <a:p>
            <a:pPr algn="l"/>
            <a:r>
              <a:rPr lang="en-US" sz="1200" i="0" dirty="0">
                <a:effectLst/>
                <a:latin typeface="Arial" panose="020B0604020202020204" pitchFamily="34" charset="0"/>
                <a:cs typeface="Arial" panose="020B0604020202020204" pitchFamily="34" charset="0"/>
              </a:rPr>
              <a:t>UNESCO - the United National Educational, Scientific and Cultural Organization</a:t>
            </a:r>
          </a:p>
          <a:p>
            <a:pPr algn="l"/>
            <a:r>
              <a:rPr lang="en-US" sz="1200" i="0" dirty="0">
                <a:effectLst/>
                <a:latin typeface="Arial" panose="020B0604020202020204" pitchFamily="34" charset="0"/>
                <a:cs typeface="Arial" panose="020B0604020202020204" pitchFamily="34" charset="0"/>
              </a:rPr>
              <a:t>Focusing on everything from teach training to “helping improve education worldwide”</a:t>
            </a:r>
          </a:p>
          <a:p>
            <a:pPr algn="l"/>
            <a:r>
              <a:rPr lang="en-US" sz="1200" i="0" dirty="0">
                <a:effectLst/>
                <a:latin typeface="Arial" panose="020B0604020202020204" pitchFamily="34" charset="0"/>
                <a:cs typeface="Arial" panose="020B0604020202020204" pitchFamily="34" charset="0"/>
              </a:rPr>
              <a:t>UNICEF - The UN also has promoted various treaties, including, but not limited to:</a:t>
            </a:r>
          </a:p>
          <a:p>
            <a:pPr algn="l"/>
            <a:r>
              <a:rPr lang="en-US" sz="1200" i="0" dirty="0">
                <a:effectLst/>
                <a:latin typeface="Arial" panose="020B0604020202020204" pitchFamily="34" charset="0"/>
                <a:cs typeface="Arial" panose="020B0604020202020204" pitchFamily="34" charset="0"/>
              </a:rPr>
              <a:t>UNCRC - The United Nations Convention on the Rights of the Child - The UN describes it as:</a:t>
            </a:r>
          </a:p>
          <a:p>
            <a:pPr algn="l"/>
            <a:r>
              <a:rPr lang="en-US" sz="1200" i="0" dirty="0">
                <a:effectLst/>
                <a:latin typeface="Arial" panose="020B0604020202020204" pitchFamily="34" charset="0"/>
                <a:cs typeface="Arial" panose="020B0604020202020204" pitchFamily="34" charset="0"/>
              </a:rPr>
              <a:t>Providing “a universal set of standards to be adhered to by all countries” “It reflects a new vision of the child” . It contains a “profound idea: that children are not just objects who belong to their parents and for whom decisions are made, or adults in training.</a:t>
            </a:r>
          </a:p>
          <a:p>
            <a:pPr algn="l"/>
            <a:r>
              <a:rPr lang="en-US" sz="1200" i="0" dirty="0">
                <a:effectLst/>
                <a:latin typeface="Arial" panose="020B0604020202020204" pitchFamily="34" charset="0"/>
                <a:cs typeface="Arial" panose="020B0604020202020204" pitchFamily="34" charset="0"/>
              </a:rPr>
              <a:t>Rather, they are human beings and individual s with their own rights”. The “best interest of the child” is “a primary consideration in all actions concerning children.” It urges "all levels of government to use the Convention as a guide in policy-making and implementation, including having a national plan for children” and “conducting regular impact assessments throughout every government department using reliable data about children's lives…” The United States has not yet formally voted to ratify this treaty.</a:t>
            </a:r>
          </a:p>
          <a:p>
            <a:pPr marL="0" marR="0">
              <a:lnSpc>
                <a:spcPct val="107000"/>
              </a:lnSpc>
              <a:spcBef>
                <a:spcPts val="0"/>
              </a:spcBef>
              <a:spcAft>
                <a:spcPts val="800"/>
              </a:spcAft>
            </a:pPr>
            <a:br>
              <a:rPr lang="en-US" sz="1200" dirty="0">
                <a:latin typeface="Arial" panose="020B0604020202020204" pitchFamily="34" charset="0"/>
                <a:ea typeface="Aptos" panose="020B0004020202020204" pitchFamily="34" charset="0"/>
                <a:cs typeface="Arial" panose="020B0604020202020204" pitchFamily="34" charset="0"/>
              </a:rPr>
            </a:br>
            <a:r>
              <a:rPr lang="en-US" sz="1200" dirty="0">
                <a:latin typeface="Arial" panose="020B0604020202020204" pitchFamily="34" charset="0"/>
                <a:ea typeface="Aptos" panose="020B0004020202020204" pitchFamily="34" charset="0"/>
                <a:cs typeface="Arial" panose="020B0604020202020204" pitchFamily="34" charset="0"/>
              </a:rPr>
              <a:t>© 2024 CT Homeschool Network</a:t>
            </a:r>
            <a:endParaRPr lang="en-US" sz="1200" dirty="0">
              <a:latin typeface="Arial" panose="020B0604020202020204" pitchFamily="34" charset="0"/>
              <a:cs typeface="Arial" panose="020B0604020202020204" pitchFamily="34" charset="0"/>
            </a:endParaRPr>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6</a:t>
            </a:fld>
            <a:endParaRPr lang="en-US" dirty="0"/>
          </a:p>
        </p:txBody>
      </p:sp>
    </p:spTree>
    <p:extLst>
      <p:ext uri="{BB962C8B-B14F-4D97-AF65-F5344CB8AC3E}">
        <p14:creationId xmlns:p14="http://schemas.microsoft.com/office/powerpoint/2010/main" val="2357788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413758" y="-159329"/>
            <a:ext cx="7288282" cy="997617"/>
          </a:xfrm>
        </p:spPr>
        <p:txBody>
          <a:bodyPr/>
          <a:lstStyle/>
          <a:p>
            <a:pPr algn="l"/>
            <a:r>
              <a:rPr lang="en-US" sz="2800" b="0" i="0" dirty="0">
                <a:effectLst/>
                <a:latin typeface="Arial" panose="020B0604020202020204" pitchFamily="34" charset="0"/>
                <a:cs typeface="Arial" panose="020B0604020202020204" pitchFamily="34" charset="0"/>
              </a:rPr>
              <a:t>UNESCO</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sz="half" idx="2"/>
          </p:nvPr>
        </p:nvSpPr>
        <p:spPr>
          <a:xfrm>
            <a:off x="619760" y="1029111"/>
            <a:ext cx="9550400" cy="5828889"/>
          </a:xfrm>
        </p:spPr>
        <p:txBody>
          <a:bodyPr>
            <a:noAutofit/>
          </a:bodyPr>
          <a:lstStyle/>
          <a:p>
            <a:pPr algn="l"/>
            <a:r>
              <a:rPr lang="en-US" sz="1400" b="0" i="0" dirty="0">
                <a:solidFill>
                  <a:srgbClr val="000000"/>
                </a:solidFill>
                <a:effectLst/>
                <a:latin typeface="Arial" panose="020B0604020202020204" pitchFamily="34" charset="0"/>
                <a:cs typeface="Arial" panose="020B0604020202020204" pitchFamily="34" charset="0"/>
                <a:hlinkClick r:id="rId3"/>
              </a:rPr>
              <a:t>https://www.unesco.org/en/right-education?hub=343</a:t>
            </a:r>
            <a:endParaRPr lang="en-US" sz="1400" b="0" i="0" dirty="0">
              <a:solidFill>
                <a:srgbClr val="000000"/>
              </a:solidFill>
              <a:effectLst/>
              <a:latin typeface="Arial" panose="020B0604020202020204" pitchFamily="34" charset="0"/>
              <a:cs typeface="Arial" panose="020B0604020202020204" pitchFamily="34" charset="0"/>
            </a:endParaRPr>
          </a:p>
          <a:p>
            <a:pPr algn="l"/>
            <a:r>
              <a:rPr lang="en-US" sz="1400" i="0" dirty="0">
                <a:solidFill>
                  <a:srgbClr val="000000"/>
                </a:solidFill>
                <a:effectLst/>
                <a:latin typeface="Arial" panose="020B0604020202020204" pitchFamily="34" charset="0"/>
                <a:cs typeface="Arial" panose="020B0604020202020204" pitchFamily="34" charset="0"/>
              </a:rPr>
              <a:t>Mission Statement -</a:t>
            </a:r>
          </a:p>
          <a:p>
            <a:pPr algn="l"/>
            <a:r>
              <a:rPr lang="en-US" sz="1400" b="0" i="0" dirty="0">
                <a:solidFill>
                  <a:srgbClr val="000000"/>
                </a:solidFill>
                <a:effectLst/>
                <a:latin typeface="Arial" panose="020B0604020202020204" pitchFamily="34" charset="0"/>
                <a:cs typeface="Arial" panose="020B0604020202020204" pitchFamily="34" charset="0"/>
              </a:rPr>
              <a:t>“UNESCO has main priorities for the achievement of the Sustainable Development Goals and the improvement of the human condition.”</a:t>
            </a:r>
          </a:p>
          <a:p>
            <a:pPr algn="l"/>
            <a:r>
              <a:rPr lang="en-US" sz="1400" b="0" i="0" dirty="0">
                <a:solidFill>
                  <a:srgbClr val="000000"/>
                </a:solidFill>
                <a:effectLst/>
                <a:latin typeface="Arial" panose="020B0604020202020204" pitchFamily="34" charset="0"/>
                <a:cs typeface="Arial" panose="020B0604020202020204" pitchFamily="34" charset="0"/>
              </a:rPr>
              <a:t>The 2024 Global Education Meeting will take place on October 31 and November 1 in Brazil.</a:t>
            </a:r>
          </a:p>
          <a:p>
            <a:pPr algn="l"/>
            <a:r>
              <a:rPr lang="en-US" sz="1400" b="0" i="0" dirty="0">
                <a:solidFill>
                  <a:srgbClr val="000000"/>
                </a:solidFill>
                <a:effectLst/>
                <a:latin typeface="Arial" panose="020B0604020202020204" pitchFamily="34" charset="0"/>
                <a:cs typeface="Arial" panose="020B0604020202020204" pitchFamily="34" charset="0"/>
              </a:rPr>
              <a:t>“The Organization is the only United Nations agency with a mandate to cover all aspects of education. It has been entrusted to lead the Global Education 2030 Agenda through Sustainable Development Goal 4.”</a:t>
            </a:r>
          </a:p>
          <a:p>
            <a:pPr algn="l"/>
            <a:r>
              <a:rPr lang="en-US" sz="1400" b="0" i="0" dirty="0">
                <a:solidFill>
                  <a:srgbClr val="000000"/>
                </a:solidFill>
                <a:effectLst/>
                <a:latin typeface="Arial" panose="020B0604020202020204" pitchFamily="34" charset="0"/>
                <a:cs typeface="Arial" panose="020B0604020202020204" pitchFamily="34" charset="0"/>
              </a:rPr>
              <a:t>“UNESCO provides global and regional leadership in education, strengthens education systems worldwide and responds to contemporary global challenges through education with gender equality as an underlying principle. Its work encompasses quality educational development from pre-school to higher education and beyond.”</a:t>
            </a:r>
          </a:p>
          <a:p>
            <a:pPr algn="l"/>
            <a:r>
              <a:rPr lang="en-US" sz="1400" b="0" i="0" dirty="0">
                <a:solidFill>
                  <a:srgbClr val="000000"/>
                </a:solidFill>
                <a:effectLst/>
                <a:latin typeface="Arial" panose="020B0604020202020204" pitchFamily="34" charset="0"/>
                <a:cs typeface="Arial" panose="020B0604020202020204" pitchFamily="34" charset="0"/>
              </a:rPr>
              <a:t>The right to quality education is already firmly rooted in the Universal Declaration of Human Rights and international legal instruments, the majority of which are the result of the work of UNESCO and the United Nations.”</a:t>
            </a:r>
          </a:p>
          <a:p>
            <a:pPr algn="l"/>
            <a:r>
              <a:rPr lang="en-US" sz="1400" b="0" i="0" dirty="0">
                <a:solidFill>
                  <a:srgbClr val="000000"/>
                </a:solidFill>
                <a:effectLst/>
                <a:latin typeface="Arial" panose="020B0604020202020204" pitchFamily="34" charset="0"/>
                <a:cs typeface="Arial" panose="020B0604020202020204" pitchFamily="34" charset="0"/>
              </a:rPr>
              <a:t>Main priority - the right to education should be firmly enshrined in law -</a:t>
            </a:r>
          </a:p>
          <a:p>
            <a:pPr algn="l"/>
            <a:r>
              <a:rPr lang="en-US" sz="1400" b="0" i="0" dirty="0">
                <a:solidFill>
                  <a:srgbClr val="000000"/>
                </a:solidFill>
                <a:effectLst/>
                <a:latin typeface="Arial" panose="020B0604020202020204" pitchFamily="34" charset="0"/>
                <a:cs typeface="Arial" panose="020B0604020202020204" pitchFamily="34" charset="0"/>
              </a:rPr>
              <a:t>“To unleash the full transformational power of education and meet international markers of progress such as those of the Sustainable Development Agenda, everyone must have access to it. Binding countries to certain standards by way of law is one way of ensuring access to quality education is widened. Legal guarantees and protection of the right to education are not time-bound (unlike policies and plans). They also ensure that  judicial mechanisms (such as courts and tribunals) can determine whether human rights are respected, impose sanctions  for violations and transgressions , and ensure that appropriate action is taken. </a:t>
            </a:r>
          </a:p>
          <a:p>
            <a:pPr marL="0" marR="0">
              <a:lnSpc>
                <a:spcPct val="107000"/>
              </a:lnSpc>
              <a:spcBef>
                <a:spcPts val="0"/>
              </a:spcBef>
              <a:spcAft>
                <a:spcPts val="800"/>
              </a:spcAft>
            </a:pPr>
            <a:br>
              <a:rPr lang="en-US" sz="1200" dirty="0">
                <a:latin typeface="Arial" panose="020B0604020202020204" pitchFamily="34" charset="0"/>
                <a:ea typeface="Aptos" panose="020B0004020202020204" pitchFamily="34" charset="0"/>
                <a:cs typeface="Arial" panose="020B0604020202020204" pitchFamily="34" charset="0"/>
              </a:rPr>
            </a:br>
            <a:r>
              <a:rPr lang="en-US" sz="1200" dirty="0">
                <a:latin typeface="Arial" panose="020B0604020202020204" pitchFamily="34" charset="0"/>
                <a:ea typeface="Aptos" panose="020B0004020202020204" pitchFamily="34" charset="0"/>
                <a:cs typeface="Arial" panose="020B0604020202020204" pitchFamily="34" charset="0"/>
              </a:rPr>
              <a:t>© 2024 CT Homeschool Network</a:t>
            </a:r>
            <a:endParaRPr lang="en-US" sz="1200" dirty="0">
              <a:latin typeface="Arial" panose="020B0604020202020204" pitchFamily="34" charset="0"/>
              <a:cs typeface="Arial" panose="020B0604020202020204" pitchFamily="34" charset="0"/>
            </a:endParaRPr>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7</a:t>
            </a:fld>
            <a:endParaRPr lang="en-US" dirty="0"/>
          </a:p>
        </p:txBody>
      </p:sp>
    </p:spTree>
    <p:extLst>
      <p:ext uri="{BB962C8B-B14F-4D97-AF65-F5344CB8AC3E}">
        <p14:creationId xmlns:p14="http://schemas.microsoft.com/office/powerpoint/2010/main" val="559082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413758" y="-159329"/>
            <a:ext cx="7288282" cy="860369"/>
          </a:xfrm>
        </p:spPr>
        <p:txBody>
          <a:bodyPr/>
          <a:lstStyle/>
          <a:p>
            <a:pPr algn="l"/>
            <a:r>
              <a:rPr lang="en-US" sz="2800" b="0" i="0" dirty="0" err="1">
                <a:effectLst/>
                <a:latin typeface="Arial" panose="020B0604020202020204" pitchFamily="34" charset="0"/>
                <a:cs typeface="Arial" panose="020B0604020202020204" pitchFamily="34" charset="0"/>
              </a:rPr>
              <a:t>UNIcef</a:t>
            </a:r>
            <a:r>
              <a:rPr lang="en-US" dirty="0">
                <a:latin typeface="Arial" panose="020B0604020202020204" pitchFamily="34" charset="0"/>
                <a:cs typeface="Arial" panose="020B0604020202020204" pitchFamily="34" charset="0"/>
              </a:rPr>
              <a:t> links </a:t>
            </a:r>
            <a:endParaRPr lang="en-US" sz="2800" b="0" i="0" dirty="0">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sz="half" idx="2"/>
          </p:nvPr>
        </p:nvSpPr>
        <p:spPr>
          <a:xfrm>
            <a:off x="568960" y="701040"/>
            <a:ext cx="11054080" cy="6156960"/>
          </a:xfrm>
        </p:spPr>
        <p:txBody>
          <a:bodyPr>
            <a:noAutofit/>
          </a:bodyPr>
          <a:lstStyle/>
          <a:p>
            <a:pPr algn="l"/>
            <a:r>
              <a:rPr lang="en-US" sz="1400" b="0" i="0" dirty="0">
                <a:solidFill>
                  <a:srgbClr val="000000"/>
                </a:solidFill>
                <a:effectLst/>
                <a:latin typeface="Times New Roman" panose="02020603050405020304" pitchFamily="18" charset="0"/>
              </a:rPr>
              <a:t>UNICEF is the UN specialized agency promoting Sustainable Development Goals, including Goal #4 on Education, and Goal #17 on Media partnerships to achieve the goals.</a:t>
            </a:r>
          </a:p>
          <a:p>
            <a:pPr algn="l"/>
            <a:r>
              <a:rPr lang="en-US" sz="1400" b="0" i="0" dirty="0">
                <a:solidFill>
                  <a:srgbClr val="000000"/>
                </a:solidFill>
                <a:effectLst/>
                <a:latin typeface="Times New Roman" panose="02020603050405020304" pitchFamily="18" charset="0"/>
              </a:rPr>
              <a:t>“17 Goals to Transform Our World  - The 17 Sustainable Development Goals were adopted unanimously by world leaders in 2015 and serve as a blueprint for a more sustainable, equal and prosperous world. The Decade</a:t>
            </a:r>
          </a:p>
          <a:p>
            <a:pPr algn="l"/>
            <a:r>
              <a:rPr lang="en-US" sz="1400" i="0" dirty="0">
                <a:solidFill>
                  <a:srgbClr val="000000"/>
                </a:solidFill>
                <a:effectLst/>
                <a:highlight>
                  <a:srgbClr val="FFFF00"/>
                </a:highlight>
                <a:latin typeface="Times New Roman" panose="02020603050405020304" pitchFamily="18" charset="0"/>
              </a:rPr>
              <a:t>“Goal #4 - Quality Education” - “To deliver on Goal 4, education financing must become a national investment priority”. </a:t>
            </a:r>
            <a:r>
              <a:rPr lang="en-US" sz="1400" b="0" i="0" dirty="0">
                <a:solidFill>
                  <a:srgbClr val="000000"/>
                </a:solidFill>
                <a:effectLst/>
                <a:latin typeface="Times New Roman" panose="02020603050405020304" pitchFamily="18" charset="0"/>
                <a:hlinkClick r:id="rId3"/>
              </a:rPr>
              <a:t>https://www.un.org/sustainabledevelopment/education/</a:t>
            </a:r>
            <a:endParaRPr lang="en-US" sz="1400" b="0" i="0" dirty="0">
              <a:solidFill>
                <a:srgbClr val="000000"/>
              </a:solidFill>
              <a:effectLst/>
              <a:latin typeface="Times New Roman" panose="02020603050405020304" pitchFamily="18" charset="0"/>
            </a:endParaRPr>
          </a:p>
          <a:p>
            <a:pPr algn="l"/>
            <a:r>
              <a:rPr lang="en-US" sz="1400" b="0" i="0" dirty="0">
                <a:solidFill>
                  <a:srgbClr val="000000"/>
                </a:solidFill>
                <a:effectLst/>
                <a:latin typeface="Times New Roman" panose="02020603050405020304" pitchFamily="18" charset="0"/>
              </a:rPr>
              <a:t>"Goal 17 is about revitalizing the global partnership for sustainable development.” https://www.un.org/sustainabledevelopment/globalpartnerships/</a:t>
            </a:r>
          </a:p>
          <a:p>
            <a:pPr algn="l"/>
            <a:r>
              <a:rPr lang="en-US" sz="1400" i="0" dirty="0">
                <a:solidFill>
                  <a:srgbClr val="000000"/>
                </a:solidFill>
                <a:effectLst/>
                <a:highlight>
                  <a:srgbClr val="FFFF00"/>
                </a:highlight>
                <a:latin typeface="Times New Roman" panose="02020603050405020304" pitchFamily="18" charset="0"/>
              </a:rPr>
              <a:t>“The Sustainable Development Goals can only be realized with a strong commitment to global partnership and cooperation to ensure </a:t>
            </a:r>
            <a:r>
              <a:rPr lang="en-US" sz="1400" i="1" dirty="0">
                <a:solidFill>
                  <a:srgbClr val="000000"/>
                </a:solidFill>
                <a:effectLst/>
                <a:highlight>
                  <a:srgbClr val="FFFF00"/>
                </a:highlight>
                <a:latin typeface="Times New Roman" panose="02020603050405020304" pitchFamily="18" charset="0"/>
              </a:rPr>
              <a:t>no one is left behind </a:t>
            </a:r>
            <a:r>
              <a:rPr lang="en-US" sz="1400" i="0" dirty="0">
                <a:solidFill>
                  <a:srgbClr val="000000"/>
                </a:solidFill>
                <a:effectLst/>
                <a:highlight>
                  <a:srgbClr val="FFFF00"/>
                </a:highlight>
                <a:latin typeface="Times New Roman" panose="02020603050405020304" pitchFamily="18" charset="0"/>
              </a:rPr>
              <a:t>in our journey to development.”</a:t>
            </a:r>
          </a:p>
          <a:p>
            <a:pPr algn="l"/>
            <a:r>
              <a:rPr lang="en-US" sz="1400" b="0" i="0" dirty="0">
                <a:solidFill>
                  <a:srgbClr val="000000"/>
                </a:solidFill>
                <a:effectLst/>
                <a:latin typeface="Times New Roman" panose="02020603050405020304" pitchFamily="18" charset="0"/>
              </a:rPr>
              <a:t>“Multistakeholder partnerships will be crucial to leverage the inter-linkages between the Sustainable Development Goals to enhance their effectiveness and impact and accelerate progress in achieving the Goals.”</a:t>
            </a:r>
          </a:p>
          <a:p>
            <a:pPr algn="l"/>
            <a:r>
              <a:rPr lang="en-US" sz="1400" b="0" i="0" dirty="0">
                <a:solidFill>
                  <a:srgbClr val="000000"/>
                </a:solidFill>
                <a:effectLst/>
                <a:latin typeface="Times New Roman" panose="02020603050405020304" pitchFamily="18" charset="0"/>
              </a:rPr>
              <a:t>UNICEF MEDIA COMPACT: - “a global network of media companies that signed on to promote the SDGs” (Sustainable Development Goals). The Compact is “an alliance of broadcasters, established print media, news agencies, radio stations, original content producers and digital publishers…” </a:t>
            </a:r>
            <a:br>
              <a:rPr lang="en-US" sz="1400" b="0" i="0" dirty="0">
                <a:solidFill>
                  <a:srgbClr val="000000"/>
                </a:solidFill>
                <a:effectLst/>
                <a:latin typeface="Times New Roman" panose="02020603050405020304" pitchFamily="18" charset="0"/>
              </a:rPr>
            </a:br>
            <a:r>
              <a:rPr lang="en-US" sz="1400" b="0" i="0" dirty="0">
                <a:solidFill>
                  <a:srgbClr val="000000"/>
                </a:solidFill>
                <a:effectLst/>
                <a:latin typeface="Times New Roman" panose="02020603050405020304" pitchFamily="18" charset="0"/>
                <a:hlinkClick r:id="rId4"/>
              </a:rPr>
              <a:t>https://www.un.org/sustainabledevelopment/sdg-media-compact-about/</a:t>
            </a:r>
            <a:endParaRPr lang="en-US" sz="1400" b="0" i="0" dirty="0">
              <a:solidFill>
                <a:srgbClr val="000000"/>
              </a:solidFill>
              <a:effectLst/>
              <a:latin typeface="Times New Roman" panose="02020603050405020304" pitchFamily="18" charset="0"/>
            </a:endParaRPr>
          </a:p>
          <a:p>
            <a:pPr algn="l"/>
            <a:r>
              <a:rPr lang="en-US" sz="1400" b="0" i="0" dirty="0">
                <a:solidFill>
                  <a:srgbClr val="000000"/>
                </a:solidFill>
                <a:effectLst/>
                <a:latin typeface="Times New Roman" panose="02020603050405020304" pitchFamily="18" charset="0"/>
              </a:rPr>
              <a:t>UNICEF admits that the 17 Sustainable Development Goals are not legally binding, but… </a:t>
            </a:r>
            <a:br>
              <a:rPr lang="en-US" sz="1400" b="0" i="0" dirty="0">
                <a:solidFill>
                  <a:srgbClr val="000000"/>
                </a:solidFill>
                <a:effectLst/>
                <a:latin typeface="Times New Roman" panose="02020603050405020304" pitchFamily="18" charset="0"/>
              </a:rPr>
            </a:br>
            <a:r>
              <a:rPr lang="en-US" sz="1400" b="0" i="0" dirty="0">
                <a:solidFill>
                  <a:srgbClr val="000000"/>
                </a:solidFill>
                <a:effectLst/>
                <a:latin typeface="Times New Roman" panose="02020603050405020304" pitchFamily="18" charset="0"/>
              </a:rPr>
              <a:t>https://www.un.org/sustainabledevelopment/development-agenda/</a:t>
            </a:r>
          </a:p>
          <a:p>
            <a:pPr algn="l"/>
            <a:r>
              <a:rPr lang="en-US" sz="1400" b="0" i="0" dirty="0">
                <a:solidFill>
                  <a:srgbClr val="000000"/>
                </a:solidFill>
                <a:effectLst/>
                <a:latin typeface="Times New Roman" panose="02020603050405020304" pitchFamily="18" charset="0"/>
              </a:rPr>
              <a:t>“No. The Sustainable Development Goals (SDGs) are not legally binding. Nevertheless, countries are expected to take ownership and establish a national framework for achieving the 17 Goals. Implementation and success will rely on countries ’own sustainable development policies, plans and </a:t>
            </a:r>
            <a:r>
              <a:rPr lang="en-US" sz="1400" b="0" i="0" dirty="0" err="1">
                <a:solidFill>
                  <a:srgbClr val="000000"/>
                </a:solidFill>
                <a:effectLst/>
                <a:latin typeface="Times New Roman" panose="02020603050405020304" pitchFamily="18" charset="0"/>
              </a:rPr>
              <a:t>programmes</a:t>
            </a:r>
            <a:r>
              <a:rPr lang="en-US" sz="1400" b="0" i="0" dirty="0">
                <a:solidFill>
                  <a:srgbClr val="000000"/>
                </a:solidFill>
                <a:effectLst/>
                <a:latin typeface="Times New Roman" panose="02020603050405020304" pitchFamily="18" charset="0"/>
              </a:rPr>
              <a:t>.  Countries have the primary responsibility for follow-up and review, at the national, regional and global levels, with regard to the progress made in implementing the Goals and targets by 2030.”  Actions at the national level to monitor progress will require quality, accessible and timely data collection and regional follow-up and review.”    </a:t>
            </a:r>
            <a:br>
              <a:rPr lang="en-US" sz="1200" dirty="0">
                <a:latin typeface="Arial" panose="020B0604020202020204" pitchFamily="34" charset="0"/>
                <a:ea typeface="Aptos" panose="020B0004020202020204" pitchFamily="34" charset="0"/>
                <a:cs typeface="Arial" panose="020B0604020202020204" pitchFamily="34" charset="0"/>
              </a:rPr>
            </a:br>
            <a:r>
              <a:rPr lang="en-US" sz="800" dirty="0">
                <a:latin typeface="Arial" panose="020B0604020202020204" pitchFamily="34" charset="0"/>
                <a:ea typeface="Aptos" panose="020B0004020202020204" pitchFamily="34" charset="0"/>
                <a:cs typeface="Arial" panose="020B0604020202020204" pitchFamily="34" charset="0"/>
              </a:rPr>
              <a:t>© 2024 CT Homeschool Network</a:t>
            </a:r>
            <a:endParaRPr lang="en-US" sz="800" dirty="0">
              <a:latin typeface="Arial" panose="020B0604020202020204" pitchFamily="34" charset="0"/>
              <a:cs typeface="Arial" panose="020B0604020202020204" pitchFamily="34" charset="0"/>
            </a:endParaRPr>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8</a:t>
            </a:fld>
            <a:endParaRPr lang="en-US" dirty="0"/>
          </a:p>
        </p:txBody>
      </p:sp>
    </p:spTree>
    <p:extLst>
      <p:ext uri="{BB962C8B-B14F-4D97-AF65-F5344CB8AC3E}">
        <p14:creationId xmlns:p14="http://schemas.microsoft.com/office/powerpoint/2010/main" val="1653654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9F4D2-3AC3-23C8-A69C-C6E466A8FF3E}"/>
              </a:ext>
            </a:extLst>
          </p:cNvPr>
          <p:cNvSpPr>
            <a:spLocks noGrp="1"/>
          </p:cNvSpPr>
          <p:nvPr>
            <p:ph type="title"/>
          </p:nvPr>
        </p:nvSpPr>
        <p:spPr>
          <a:xfrm>
            <a:off x="1444238" y="944880"/>
            <a:ext cx="7288282" cy="631857"/>
          </a:xfrm>
        </p:spPr>
        <p:txBody>
          <a:bodyPr/>
          <a:lstStyle/>
          <a:p>
            <a:r>
              <a:rPr lang="en-US" b="0" i="0" dirty="0">
                <a:solidFill>
                  <a:srgbClr val="242424"/>
                </a:solidFill>
                <a:effectLst/>
                <a:latin typeface="Segoe UI" panose="020B0502040204020203" pitchFamily="34" charset="0"/>
              </a:rPr>
              <a:t>SDG 4 - Education 2030</a:t>
            </a:r>
            <a:endParaRPr lang="en-US" dirty="0"/>
          </a:p>
        </p:txBody>
      </p:sp>
      <p:sp>
        <p:nvSpPr>
          <p:cNvPr id="3" name="Content Placeholder 2">
            <a:extLst>
              <a:ext uri="{FF2B5EF4-FFF2-40B4-BE49-F238E27FC236}">
                <a16:creationId xmlns:a16="http://schemas.microsoft.com/office/drawing/2014/main" id="{20AA947B-AD49-26BF-B557-90873C609BA5}"/>
              </a:ext>
            </a:extLst>
          </p:cNvPr>
          <p:cNvSpPr>
            <a:spLocks noGrp="1"/>
          </p:cNvSpPr>
          <p:nvPr>
            <p:ph sz="half" idx="2"/>
          </p:nvPr>
        </p:nvSpPr>
        <p:spPr>
          <a:xfrm>
            <a:off x="1444238" y="2001078"/>
            <a:ext cx="7288212" cy="4440362"/>
          </a:xfrm>
        </p:spPr>
        <p:txBody>
          <a:bodyPr>
            <a:normAutofit fontScale="32500" lnSpcReduction="20000"/>
          </a:bodyPr>
          <a:lstStyle/>
          <a:p>
            <a:pPr algn="l" fontAlgn="base"/>
            <a:endParaRPr lang="en-US" sz="2900" b="0" i="0" dirty="0">
              <a:solidFill>
                <a:srgbClr val="242424"/>
              </a:solidFill>
              <a:effectLst/>
              <a:latin typeface="Arial" panose="020B0604020202020204" pitchFamily="34" charset="0"/>
              <a:cs typeface="Arial" panose="020B0604020202020204" pitchFamily="34" charset="0"/>
            </a:endParaRPr>
          </a:p>
          <a:p>
            <a:pPr algn="l" fontAlgn="base"/>
            <a:r>
              <a:rPr lang="en-US" sz="4300" b="0" dirty="0">
                <a:solidFill>
                  <a:srgbClr val="242424"/>
                </a:solidFill>
                <a:latin typeface="Arial" panose="020B0604020202020204" pitchFamily="34" charset="0"/>
                <a:cs typeface="Arial" panose="020B0604020202020204" pitchFamily="34" charset="0"/>
                <a:hlinkClick r:id="rId2"/>
              </a:rPr>
              <a:t>h</a:t>
            </a:r>
            <a:r>
              <a:rPr lang="en-US" sz="4300" b="0" i="0" dirty="0">
                <a:solidFill>
                  <a:srgbClr val="242424"/>
                </a:solidFill>
                <a:effectLst/>
                <a:latin typeface="Arial" panose="020B0604020202020204" pitchFamily="34" charset="0"/>
                <a:cs typeface="Arial" panose="020B0604020202020204" pitchFamily="34" charset="0"/>
                <a:hlinkClick r:id="rId2"/>
              </a:rPr>
              <a:t>ttps://www.unesco.org/en/right-education/legal-instruments?hub=70224</a:t>
            </a:r>
            <a:r>
              <a:rPr lang="en-US" sz="4300" b="0" i="0" dirty="0">
                <a:solidFill>
                  <a:srgbClr val="242424"/>
                </a:solidFill>
                <a:effectLst/>
                <a:latin typeface="Arial" panose="020B0604020202020204" pitchFamily="34" charset="0"/>
                <a:cs typeface="Arial" panose="020B0604020202020204" pitchFamily="34" charset="0"/>
              </a:rPr>
              <a:t> </a:t>
            </a:r>
          </a:p>
          <a:p>
            <a:pPr algn="l" fontAlgn="base"/>
            <a:br>
              <a:rPr lang="en-US" sz="3700" b="0" i="0" dirty="0">
                <a:solidFill>
                  <a:srgbClr val="242424"/>
                </a:solidFill>
                <a:effectLst/>
                <a:latin typeface="Arial" panose="020B0604020202020204" pitchFamily="34" charset="0"/>
                <a:cs typeface="Arial" panose="020B0604020202020204" pitchFamily="34" charset="0"/>
              </a:rPr>
            </a:br>
            <a:r>
              <a:rPr lang="en-US" sz="3700" b="0" i="0" dirty="0">
                <a:solidFill>
                  <a:srgbClr val="242424"/>
                </a:solidFill>
                <a:effectLst/>
                <a:latin typeface="Arial" panose="020B0604020202020204" pitchFamily="34" charset="0"/>
                <a:cs typeface="Arial" panose="020B0604020202020204" pitchFamily="34" charset="0"/>
              </a:rPr>
              <a:t>“Among the prominent soft law instruments regarding the right to education, the Incheon</a:t>
            </a:r>
            <a:br>
              <a:rPr lang="en-US" sz="3700" b="0" i="0" dirty="0">
                <a:solidFill>
                  <a:srgbClr val="242424"/>
                </a:solidFill>
                <a:effectLst/>
                <a:latin typeface="Arial" panose="020B0604020202020204" pitchFamily="34" charset="0"/>
                <a:cs typeface="Arial" panose="020B0604020202020204" pitchFamily="34" charset="0"/>
              </a:rPr>
            </a:br>
            <a:r>
              <a:rPr lang="en-US" sz="3700" b="0" i="0" dirty="0">
                <a:solidFill>
                  <a:srgbClr val="242424"/>
                </a:solidFill>
                <a:effectLst/>
                <a:latin typeface="Arial" panose="020B0604020202020204" pitchFamily="34" charset="0"/>
                <a:cs typeface="Arial" panose="020B0604020202020204" pitchFamily="34" charset="0"/>
              </a:rPr>
              <a:t>Declaration and Framework for Action for the implementation of Sustainable Development</a:t>
            </a:r>
            <a:br>
              <a:rPr lang="en-US" sz="3700" b="0" i="0" dirty="0">
                <a:solidFill>
                  <a:srgbClr val="242424"/>
                </a:solidFill>
                <a:effectLst/>
                <a:latin typeface="Arial" panose="020B0604020202020204" pitchFamily="34" charset="0"/>
                <a:cs typeface="Arial" panose="020B0604020202020204" pitchFamily="34" charset="0"/>
              </a:rPr>
            </a:br>
            <a:r>
              <a:rPr lang="en-US" sz="3700" b="0" i="0" dirty="0">
                <a:solidFill>
                  <a:srgbClr val="242424"/>
                </a:solidFill>
                <a:effectLst/>
                <a:latin typeface="Arial" panose="020B0604020202020204" pitchFamily="34" charset="0"/>
                <a:cs typeface="Arial" panose="020B0604020202020204" pitchFamily="34" charset="0"/>
              </a:rPr>
              <a:t>Goal 4 set an ambitious and </a:t>
            </a:r>
            <a:r>
              <a:rPr lang="en-US" sz="3700" i="0" dirty="0">
                <a:solidFill>
                  <a:srgbClr val="242424"/>
                </a:solidFill>
                <a:effectLst/>
                <a:highlight>
                  <a:srgbClr val="FFFF00"/>
                </a:highlight>
                <a:latin typeface="Arial" panose="020B0604020202020204" pitchFamily="34" charset="0"/>
                <a:cs typeface="Arial" panose="020B0604020202020204" pitchFamily="34" charset="0"/>
              </a:rPr>
              <a:t>universal political agenda by aiming to ‘ensure inclusive and</a:t>
            </a:r>
            <a:br>
              <a:rPr lang="en-US" sz="3700" i="0" dirty="0">
                <a:solidFill>
                  <a:srgbClr val="242424"/>
                </a:solidFill>
                <a:effectLst/>
                <a:highlight>
                  <a:srgbClr val="FFFF00"/>
                </a:highlight>
                <a:latin typeface="Arial" panose="020B0604020202020204" pitchFamily="34" charset="0"/>
                <a:cs typeface="Arial" panose="020B0604020202020204" pitchFamily="34" charset="0"/>
              </a:rPr>
            </a:br>
            <a:r>
              <a:rPr lang="en-US" sz="3700" i="0" dirty="0">
                <a:solidFill>
                  <a:srgbClr val="242424"/>
                </a:solidFill>
                <a:effectLst/>
                <a:highlight>
                  <a:srgbClr val="FFFF00"/>
                </a:highlight>
                <a:latin typeface="Arial" panose="020B0604020202020204" pitchFamily="34" charset="0"/>
                <a:cs typeface="Arial" panose="020B0604020202020204" pitchFamily="34" charset="0"/>
              </a:rPr>
              <a:t>equitable quality education and promote lifelong learning opportunities for all’ by 2030</a:t>
            </a:r>
            <a:r>
              <a:rPr lang="en-US" sz="3700" b="0" i="0" dirty="0">
                <a:solidFill>
                  <a:srgbClr val="242424"/>
                </a:solidFill>
                <a:effectLst/>
                <a:latin typeface="Arial" panose="020B0604020202020204" pitchFamily="34" charset="0"/>
                <a:cs typeface="Arial" panose="020B0604020202020204" pitchFamily="34" charset="0"/>
              </a:rPr>
              <a:t>. </a:t>
            </a:r>
          </a:p>
          <a:p>
            <a:pPr algn="l" fontAlgn="base"/>
            <a:r>
              <a:rPr lang="en-US" sz="3700" b="0" i="0" dirty="0">
                <a:solidFill>
                  <a:srgbClr val="242424"/>
                </a:solidFill>
                <a:effectLst/>
                <a:latin typeface="Arial" panose="020B0604020202020204" pitchFamily="34" charset="0"/>
                <a:cs typeface="Arial" panose="020B0604020202020204" pitchFamily="34" charset="0"/>
              </a:rPr>
              <a:t>This</a:t>
            </a:r>
            <a:br>
              <a:rPr lang="en-US" sz="3700" b="0" i="0" dirty="0">
                <a:solidFill>
                  <a:srgbClr val="242424"/>
                </a:solidFill>
                <a:effectLst/>
                <a:latin typeface="Arial" panose="020B0604020202020204" pitchFamily="34" charset="0"/>
                <a:cs typeface="Arial" panose="020B0604020202020204" pitchFamily="34" charset="0"/>
              </a:rPr>
            </a:br>
            <a:r>
              <a:rPr lang="en-US" sz="3700" b="0" i="0" dirty="0">
                <a:solidFill>
                  <a:srgbClr val="242424"/>
                </a:solidFill>
                <a:effectLst/>
                <a:latin typeface="Arial" panose="020B0604020202020204" pitchFamily="34" charset="0"/>
                <a:cs typeface="Arial" panose="020B0604020202020204" pitchFamily="34" charset="0"/>
              </a:rPr>
              <a:t>political commitment provides a valuable opportunity to stress the role of education as a main</a:t>
            </a:r>
            <a:br>
              <a:rPr lang="en-US" sz="3700" b="0" i="0" dirty="0">
                <a:solidFill>
                  <a:srgbClr val="242424"/>
                </a:solidFill>
                <a:effectLst/>
                <a:latin typeface="Arial" panose="020B0604020202020204" pitchFamily="34" charset="0"/>
                <a:cs typeface="Arial" panose="020B0604020202020204" pitchFamily="34" charset="0"/>
              </a:rPr>
            </a:br>
            <a:r>
              <a:rPr lang="en-US" sz="3700" b="0" i="0" dirty="0">
                <a:solidFill>
                  <a:srgbClr val="242424"/>
                </a:solidFill>
                <a:effectLst/>
                <a:latin typeface="Arial" panose="020B0604020202020204" pitchFamily="34" charset="0"/>
                <a:cs typeface="Arial" panose="020B0604020202020204" pitchFamily="34" charset="0"/>
              </a:rPr>
              <a:t>driver of development and its contribution in achieving other Sustainable Development Goals.</a:t>
            </a:r>
            <a:br>
              <a:rPr lang="en-US" sz="3700" b="0" i="0" dirty="0">
                <a:solidFill>
                  <a:srgbClr val="242424"/>
                </a:solidFill>
                <a:effectLst/>
                <a:latin typeface="Arial" panose="020B0604020202020204" pitchFamily="34" charset="0"/>
                <a:cs typeface="Arial" panose="020B0604020202020204" pitchFamily="34" charset="0"/>
              </a:rPr>
            </a:br>
            <a:r>
              <a:rPr lang="en-US" sz="3700" b="0" i="0" dirty="0">
                <a:solidFill>
                  <a:srgbClr val="242424"/>
                </a:solidFill>
                <a:effectLst/>
                <a:latin typeface="Arial" panose="020B0604020202020204" pitchFamily="34" charset="0"/>
                <a:cs typeface="Arial" panose="020B0604020202020204" pitchFamily="34" charset="0"/>
              </a:rPr>
              <a:t>Through a rights-based approach, the Agenda captures the multidimensional nature of the right to education. While not legally binding for Member States, it calls for a comprehensive and</a:t>
            </a:r>
            <a:br>
              <a:rPr lang="en-US" sz="3700" b="0" i="0" dirty="0">
                <a:solidFill>
                  <a:srgbClr val="242424"/>
                </a:solidFill>
                <a:effectLst/>
                <a:latin typeface="Arial" panose="020B0604020202020204" pitchFamily="34" charset="0"/>
                <a:cs typeface="Arial" panose="020B0604020202020204" pitchFamily="34" charset="0"/>
              </a:rPr>
            </a:br>
            <a:r>
              <a:rPr lang="en-US" sz="3700" b="0" i="0" dirty="0">
                <a:solidFill>
                  <a:srgbClr val="242424"/>
                </a:solidFill>
                <a:effectLst/>
                <a:latin typeface="Arial" panose="020B0604020202020204" pitchFamily="34" charset="0"/>
                <a:cs typeface="Arial" panose="020B0604020202020204" pitchFamily="34" charset="0"/>
              </a:rPr>
              <a:t>holistic approach to education, including the adoption of legislative and policy measures to</a:t>
            </a:r>
            <a:br>
              <a:rPr lang="en-US" sz="3700" b="0" i="0" dirty="0">
                <a:solidFill>
                  <a:srgbClr val="242424"/>
                </a:solidFill>
                <a:effectLst/>
                <a:latin typeface="Arial" panose="020B0604020202020204" pitchFamily="34" charset="0"/>
                <a:cs typeface="Arial" panose="020B0604020202020204" pitchFamily="34" charset="0"/>
              </a:rPr>
            </a:br>
            <a:r>
              <a:rPr lang="en-US" sz="3700" b="0" i="0" dirty="0">
                <a:solidFill>
                  <a:srgbClr val="242424"/>
                </a:solidFill>
                <a:effectLst/>
                <a:latin typeface="Arial" panose="020B0604020202020204" pitchFamily="34" charset="0"/>
                <a:cs typeface="Arial" panose="020B0604020202020204" pitchFamily="34" charset="0"/>
              </a:rPr>
              <a:t>effectively implement the SDG 4-Education 2030 agenda. As such, states’ extant legal</a:t>
            </a:r>
            <a:br>
              <a:rPr lang="en-US" sz="3700" b="0" i="0" dirty="0">
                <a:solidFill>
                  <a:srgbClr val="242424"/>
                </a:solidFill>
                <a:effectLst/>
                <a:latin typeface="Arial" panose="020B0604020202020204" pitchFamily="34" charset="0"/>
                <a:cs typeface="Arial" panose="020B0604020202020204" pitchFamily="34" charset="0"/>
              </a:rPr>
            </a:br>
            <a:r>
              <a:rPr lang="en-US" sz="3700" b="0" i="0" dirty="0">
                <a:solidFill>
                  <a:srgbClr val="242424"/>
                </a:solidFill>
                <a:effectLst/>
                <a:latin typeface="Arial" panose="020B0604020202020204" pitchFamily="34" charset="0"/>
                <a:cs typeface="Arial" panose="020B0604020202020204" pitchFamily="34" charset="0"/>
              </a:rPr>
              <a:t>obligations on the right to education, offer a solid foundation as well as guidance to achieve</a:t>
            </a:r>
            <a:br>
              <a:rPr lang="en-US" sz="3700" b="0" i="0" dirty="0">
                <a:solidFill>
                  <a:srgbClr val="242424"/>
                </a:solidFill>
                <a:effectLst/>
                <a:latin typeface="Arial" panose="020B0604020202020204" pitchFamily="34" charset="0"/>
                <a:cs typeface="Arial" panose="020B0604020202020204" pitchFamily="34" charset="0"/>
              </a:rPr>
            </a:br>
            <a:r>
              <a:rPr lang="en-US" sz="3700" b="0" i="0" dirty="0">
                <a:solidFill>
                  <a:srgbClr val="242424"/>
                </a:solidFill>
                <a:effectLst/>
                <a:latin typeface="Arial" panose="020B0604020202020204" pitchFamily="34" charset="0"/>
                <a:cs typeface="Arial" panose="020B0604020202020204" pitchFamily="34" charset="0"/>
              </a:rPr>
              <a:t>SDG 4. UNESCO, with the mandate to lead and coordinate the Education 2030 agenda, supports states in adopting a rights-based approach to achieve the education goal.”</a:t>
            </a:r>
            <a:br>
              <a:rPr lang="en-US" sz="3700" b="0" i="0" dirty="0">
                <a:solidFill>
                  <a:srgbClr val="242424"/>
                </a:solidFill>
                <a:effectLst/>
                <a:latin typeface="Arial" panose="020B0604020202020204" pitchFamily="34" charset="0"/>
                <a:cs typeface="Arial" panose="020B0604020202020204" pitchFamily="34" charset="0"/>
              </a:rPr>
            </a:br>
            <a:br>
              <a:rPr lang="en-US" sz="3700" b="0" i="0" dirty="0">
                <a:solidFill>
                  <a:srgbClr val="242424"/>
                </a:solidFill>
                <a:effectLst/>
                <a:latin typeface="Arial" panose="020B0604020202020204" pitchFamily="34" charset="0"/>
                <a:cs typeface="Arial" panose="020B0604020202020204" pitchFamily="34" charset="0"/>
              </a:rPr>
            </a:br>
            <a:r>
              <a:rPr lang="en-US" sz="3700" b="0" i="0" dirty="0">
                <a:solidFill>
                  <a:srgbClr val="242424"/>
                </a:solidFill>
                <a:effectLst/>
                <a:latin typeface="Arial" panose="020B0604020202020204" pitchFamily="34" charset="0"/>
                <a:cs typeface="Arial" panose="020B0604020202020204" pitchFamily="34" charset="0"/>
              </a:rPr>
              <a:t>Is the word “equitable” negative?  It doesn’t have to be, but it can be. When the talk is about homogenizing education in the name of equitable goals, that’s negative. That supersedes freedom, uniqueness, meeting the needs of a local school district, in favor of predetermined  indoctrination for all. It IS a one-size-fits-all, and nowhere can that be equitable to meeting the needs of every individual child. Equitable also means “all” children.  That does not exclude homeschoolers, folks.  All means all. </a:t>
            </a:r>
          </a:p>
          <a:p>
            <a:pPr algn="l" fontAlgn="base"/>
            <a:r>
              <a:rPr lang="en-US" b="0" i="0" dirty="0">
                <a:solidFill>
                  <a:srgbClr val="242424"/>
                </a:solidFill>
                <a:effectLst/>
                <a:latin typeface="Segoe UI" panose="020B0502040204020203" pitchFamily="34" charset="0"/>
              </a:rPr>
              <a:t> </a:t>
            </a:r>
          </a:p>
          <a:p>
            <a:endParaRPr lang="en-US" dirty="0"/>
          </a:p>
        </p:txBody>
      </p:sp>
      <p:sp>
        <p:nvSpPr>
          <p:cNvPr id="4" name="Slide Number Placeholder 3">
            <a:extLst>
              <a:ext uri="{FF2B5EF4-FFF2-40B4-BE49-F238E27FC236}">
                <a16:creationId xmlns:a16="http://schemas.microsoft.com/office/drawing/2014/main" id="{E47FCB51-48B9-0660-C0A6-8EEF66E48B47}"/>
              </a:ext>
            </a:extLst>
          </p:cNvPr>
          <p:cNvSpPr>
            <a:spLocks noGrp="1"/>
          </p:cNvSpPr>
          <p:nvPr>
            <p:ph type="sldNum" sz="quarter" idx="12"/>
          </p:nvPr>
        </p:nvSpPr>
        <p:spPr/>
        <p:txBody>
          <a:bodyPr/>
          <a:lstStyle/>
          <a:p>
            <a:fld id="{A49DFD55-3C28-40EF-9E31-A92D2E4017FF}" type="slidenum">
              <a:rPr lang="en-US" smtClean="0"/>
              <a:pPr/>
              <a:t>9</a:t>
            </a:fld>
            <a:endParaRPr lang="en-US" dirty="0"/>
          </a:p>
        </p:txBody>
      </p:sp>
    </p:spTree>
    <p:extLst>
      <p:ext uri="{BB962C8B-B14F-4D97-AF65-F5344CB8AC3E}">
        <p14:creationId xmlns:p14="http://schemas.microsoft.com/office/powerpoint/2010/main" val="3421814601"/>
      </p:ext>
    </p:extLst>
  </p:cSld>
  <p:clrMapOvr>
    <a:masterClrMapping/>
  </p:clrMapOvr>
</p:sld>
</file>

<file path=ppt/theme/theme1.xml><?xml version="1.0" encoding="utf-8"?>
<a:theme xmlns:a="http://schemas.openxmlformats.org/drawingml/2006/main" name="Custom">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stom" id="{F85C13B5-8B75-4CB8-BA5E-9CAC0747196D}" vid="{617487EE-AB70-4C55-8A81-E6744CC4A2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168DCE-134F-4610-A6AA-88CEBE8D71D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CABF691C-888B-4061-8A6F-D5CE84A0254B}">
  <ds:schemaRefs>
    <ds:schemaRef ds:uri="http://schemas.microsoft.com/sharepoint/v3/contenttype/forms"/>
  </ds:schemaRefs>
</ds:datastoreItem>
</file>

<file path=customXml/itemProps3.xml><?xml version="1.0" encoding="utf-8"?>
<ds:datastoreItem xmlns:ds="http://schemas.openxmlformats.org/officeDocument/2006/customXml" ds:itemID="{5EDE3176-A15D-46A3-BDDB-64A0D7363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{6813C615-3920-4F39-88F0-C85F37F8BF4E}tf67328976_win32</Template>
  <TotalTime>7760</TotalTime>
  <Words>6121</Words>
  <Application>Microsoft Office PowerPoint</Application>
  <PresentationFormat>Widescreen</PresentationFormat>
  <Paragraphs>201</Paragraphs>
  <Slides>31</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Aptos</vt:lpstr>
      <vt:lpstr>Arial</vt:lpstr>
      <vt:lpstr>Bookman Old Style</vt:lpstr>
      <vt:lpstr>Calibri</vt:lpstr>
      <vt:lpstr>Segoe UI</vt:lpstr>
      <vt:lpstr>Tahoma</vt:lpstr>
      <vt:lpstr>Tenorite</vt:lpstr>
      <vt:lpstr>Times New Roman</vt:lpstr>
      <vt:lpstr>Custom</vt:lpstr>
      <vt:lpstr>The Future of Homeschooling in Connecticut (and beyond)   © 2024 CT Homeschool Network &amp; National home education legal defense   cthomeschoolnetwork.org nheld.us </vt:lpstr>
      <vt:lpstr>The purpose of presenting this information</vt:lpstr>
      <vt:lpstr>AGENDA</vt:lpstr>
      <vt:lpstr>Factors regarding &amp; defining freedom: The ongoing battle between parental rights v. the government raising the child</vt:lpstr>
      <vt:lpstr>The United Nations, UNESCO &amp; the UNCRC-UNICEF Connection</vt:lpstr>
      <vt:lpstr>Legal Aspects to Globalization of Education</vt:lpstr>
      <vt:lpstr>UNESCO</vt:lpstr>
      <vt:lpstr>UNIcef links </vt:lpstr>
      <vt:lpstr>SDG 4 - Education 2030</vt:lpstr>
      <vt:lpstr>Hierarchy of the law:</vt:lpstr>
      <vt:lpstr>The Coalition for “responsible” home education</vt:lpstr>
      <vt:lpstr>Johns Hopkins University </vt:lpstr>
      <vt:lpstr>It might shock you – but the delivery vehicle of the globalist education model is here: enter school “choice” </vt:lpstr>
      <vt:lpstr>PowerPoint Presentation</vt:lpstr>
      <vt:lpstr>Alex Newman on FB video - short</vt:lpstr>
      <vt:lpstr>WHAT IS A PARENT TO DO?  HERE ARE SOME SUGGESTIONS FOR YOU TO CONTEMPLATE FOR NOW</vt:lpstr>
      <vt:lpstr>Positive, constructive actions that parents can take now</vt:lpstr>
      <vt:lpstr>Additional resources   we encourage you to continue learning more  There are many additional pages after this slide and we intend to have periodic updates  you can join national home education legal defense (NHELD) on facebook and check nheld.us for updates, too. </vt:lpstr>
      <vt:lpstr>From CHN – articles published by CHN during 2024.</vt:lpstr>
      <vt:lpstr>The United Nations, UNESCO &amp; the UNCRC-UNICEF Connection</vt:lpstr>
      <vt:lpstr>Additional resources</vt:lpstr>
      <vt:lpstr>Statistics – Those Pesky Facts show Public School Mediocrity or Failure</vt:lpstr>
      <vt:lpstr>PowerPoint Presentation</vt:lpstr>
      <vt:lpstr>CRHE – u.n. pARALLELS</vt:lpstr>
      <vt:lpstr>Homeschooling is the safest option </vt:lpstr>
      <vt:lpstr>Crhe’s claims of abuse don’t come close to the public schools – why aren’t they focused there?</vt:lpstr>
      <vt:lpstr>CRHE and UNICEF</vt:lpstr>
      <vt:lpstr>CRHE and National children’s Alliance</vt:lpstr>
      <vt:lpstr>Intentional controls tightening in public school models</vt:lpstr>
      <vt:lpstr>WHAT IS THE CONDITION OF EDUCATION IN YOUR STATE?  </vt:lpstr>
      <vt:lpstr>Educational tyranny: the ‘make homeschool safe act’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Diane Connors</dc:creator>
  <cp:lastModifiedBy>Diane Connors</cp:lastModifiedBy>
  <cp:revision>2</cp:revision>
  <dcterms:created xsi:type="dcterms:W3CDTF">2024-10-19T20:34:35Z</dcterms:created>
  <dcterms:modified xsi:type="dcterms:W3CDTF">2024-10-31T14:55:48Z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